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06"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1396"/>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83194" autoAdjust="0"/>
  </p:normalViewPr>
  <p:slideViewPr>
    <p:cSldViewPr snapToGrid="0">
      <p:cViewPr varScale="1">
        <p:scale>
          <a:sx n="66" d="100"/>
          <a:sy n="66" d="100"/>
        </p:scale>
        <p:origin x="124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B527C-C39A-425B-BCE3-FE53E4E6DD41}" type="datetimeFigureOut">
              <a:rPr lang="en-US" smtClean="0"/>
              <a:t>4/14/2023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E87E9-7EF2-466C-AB97-DB3C06E283D5}" type="slidenum">
              <a:rPr lang="en-US" smtClean="0"/>
              <a:t>‹#›</a:t>
            </a:fld>
            <a:endParaRPr lang="en-US"/>
          </a:p>
        </p:txBody>
      </p:sp>
    </p:spTree>
    <p:extLst>
      <p:ext uri="{BB962C8B-B14F-4D97-AF65-F5344CB8AC3E}">
        <p14:creationId xmlns:p14="http://schemas.microsoft.com/office/powerpoint/2010/main" val="174618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COMPUTER.INT.nonPoliceCfg</a:t>
            </a:r>
            <a:endParaRPr lang="en-US" dirty="0" smtClean="0"/>
          </a:p>
          <a:p>
            <a:r>
              <a:rPr lang="en-US" baseline="0" dirty="0" smtClean="0"/>
              <a:t> </a:t>
            </a:r>
            <a:r>
              <a:rPr lang="en-US" dirty="0" smtClean="0"/>
              <a:t>  </a:t>
            </a:r>
            <a:r>
              <a:rPr lang="en-US" dirty="0" err="1" smtClean="0"/>
              <a:t>REPORT.nat</a:t>
            </a:r>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11</a:t>
            </a:fld>
            <a:endParaRPr lang="en-US"/>
          </a:p>
        </p:txBody>
      </p:sp>
    </p:spTree>
    <p:extLst>
      <p:ext uri="{BB962C8B-B14F-4D97-AF65-F5344CB8AC3E}">
        <p14:creationId xmlns:p14="http://schemas.microsoft.com/office/powerpoint/2010/main" val="3904844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42</a:t>
            </a:fld>
            <a:endParaRPr lang="en-US"/>
          </a:p>
        </p:txBody>
      </p:sp>
    </p:spTree>
    <p:extLst>
      <p:ext uri="{BB962C8B-B14F-4D97-AF65-F5344CB8AC3E}">
        <p14:creationId xmlns:p14="http://schemas.microsoft.com/office/powerpoint/2010/main" val="2122908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43</a:t>
            </a:fld>
            <a:endParaRPr lang="en-US"/>
          </a:p>
        </p:txBody>
      </p:sp>
    </p:spTree>
    <p:extLst>
      <p:ext uri="{BB962C8B-B14F-4D97-AF65-F5344CB8AC3E}">
        <p14:creationId xmlns:p14="http://schemas.microsoft.com/office/powerpoint/2010/main" val="56131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44</a:t>
            </a:fld>
            <a:endParaRPr lang="en-US"/>
          </a:p>
        </p:txBody>
      </p:sp>
    </p:spTree>
    <p:extLst>
      <p:ext uri="{BB962C8B-B14F-4D97-AF65-F5344CB8AC3E}">
        <p14:creationId xmlns:p14="http://schemas.microsoft.com/office/powerpoint/2010/main" val="2198915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45</a:t>
            </a:fld>
            <a:endParaRPr lang="en-US"/>
          </a:p>
        </p:txBody>
      </p:sp>
    </p:spTree>
    <p:extLst>
      <p:ext uri="{BB962C8B-B14F-4D97-AF65-F5344CB8AC3E}">
        <p14:creationId xmlns:p14="http://schemas.microsoft.com/office/powerpoint/2010/main" val="745811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46</a:t>
            </a:fld>
            <a:endParaRPr lang="en-US"/>
          </a:p>
        </p:txBody>
      </p:sp>
    </p:spTree>
    <p:extLst>
      <p:ext uri="{BB962C8B-B14F-4D97-AF65-F5344CB8AC3E}">
        <p14:creationId xmlns:p14="http://schemas.microsoft.com/office/powerpoint/2010/main" val="110200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47</a:t>
            </a:fld>
            <a:endParaRPr lang="en-US"/>
          </a:p>
        </p:txBody>
      </p:sp>
    </p:spTree>
    <p:extLst>
      <p:ext uri="{BB962C8B-B14F-4D97-AF65-F5344CB8AC3E}">
        <p14:creationId xmlns:p14="http://schemas.microsoft.com/office/powerpoint/2010/main" val="2602492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48</a:t>
            </a:fld>
            <a:endParaRPr lang="en-US"/>
          </a:p>
        </p:txBody>
      </p:sp>
    </p:spTree>
    <p:extLst>
      <p:ext uri="{BB962C8B-B14F-4D97-AF65-F5344CB8AC3E}">
        <p14:creationId xmlns:p14="http://schemas.microsoft.com/office/powerpoint/2010/main" val="4252686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49</a:t>
            </a:fld>
            <a:endParaRPr lang="en-US"/>
          </a:p>
        </p:txBody>
      </p:sp>
    </p:spTree>
    <p:extLst>
      <p:ext uri="{BB962C8B-B14F-4D97-AF65-F5344CB8AC3E}">
        <p14:creationId xmlns:p14="http://schemas.microsoft.com/office/powerpoint/2010/main" val="412611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50</a:t>
            </a:fld>
            <a:endParaRPr lang="en-US"/>
          </a:p>
        </p:txBody>
      </p:sp>
    </p:spTree>
    <p:extLst>
      <p:ext uri="{BB962C8B-B14F-4D97-AF65-F5344CB8AC3E}">
        <p14:creationId xmlns:p14="http://schemas.microsoft.com/office/powerpoint/2010/main" val="156015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COMPUTER.INT.nonPoliceCfg</a:t>
            </a:r>
            <a:endParaRPr lang="en-US" dirty="0" smtClean="0"/>
          </a:p>
          <a:p>
            <a:r>
              <a:rPr lang="en-US" baseline="0" dirty="0" smtClean="0"/>
              <a:t> </a:t>
            </a:r>
            <a:r>
              <a:rPr lang="en-US" dirty="0" smtClean="0"/>
              <a:t>  </a:t>
            </a:r>
            <a:r>
              <a:rPr lang="en-US" dirty="0" err="1" smtClean="0"/>
              <a:t>REPORT.nat</a:t>
            </a:r>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12</a:t>
            </a:fld>
            <a:endParaRPr lang="en-US"/>
          </a:p>
        </p:txBody>
      </p:sp>
    </p:spTree>
    <p:extLst>
      <p:ext uri="{BB962C8B-B14F-4D97-AF65-F5344CB8AC3E}">
        <p14:creationId xmlns:p14="http://schemas.microsoft.com/office/powerpoint/2010/main" val="122048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COMPUTER.INT.nonPoliceCfg</a:t>
            </a:r>
            <a:endParaRPr lang="en-US" dirty="0" smtClean="0"/>
          </a:p>
          <a:p>
            <a:r>
              <a:rPr lang="en-US" baseline="0" dirty="0" smtClean="0"/>
              <a:t> </a:t>
            </a:r>
            <a:r>
              <a:rPr lang="en-US" dirty="0" smtClean="0"/>
              <a:t>  </a:t>
            </a:r>
            <a:r>
              <a:rPr lang="en-US" dirty="0" err="1" smtClean="0"/>
              <a:t>REPORT.nat</a:t>
            </a:r>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13</a:t>
            </a:fld>
            <a:endParaRPr lang="en-US"/>
          </a:p>
        </p:txBody>
      </p:sp>
    </p:spTree>
    <p:extLst>
      <p:ext uri="{BB962C8B-B14F-4D97-AF65-F5344CB8AC3E}">
        <p14:creationId xmlns:p14="http://schemas.microsoft.com/office/powerpoint/2010/main" val="120835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COMPUTER.INT.nonPoliceCfg</a:t>
            </a:r>
            <a:endParaRPr lang="en-US" dirty="0" smtClean="0"/>
          </a:p>
          <a:p>
            <a:r>
              <a:rPr lang="en-US" baseline="0" dirty="0" smtClean="0"/>
              <a:t> </a:t>
            </a:r>
            <a:r>
              <a:rPr lang="en-US" dirty="0" smtClean="0"/>
              <a:t>  </a:t>
            </a:r>
            <a:r>
              <a:rPr lang="en-US" dirty="0" err="1" smtClean="0"/>
              <a:t>REPORT.nat</a:t>
            </a:r>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14</a:t>
            </a:fld>
            <a:endParaRPr lang="en-US"/>
          </a:p>
        </p:txBody>
      </p:sp>
    </p:spTree>
    <p:extLst>
      <p:ext uri="{BB962C8B-B14F-4D97-AF65-F5344CB8AC3E}">
        <p14:creationId xmlns:p14="http://schemas.microsoft.com/office/powerpoint/2010/main" val="1170380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21</a:t>
            </a:fld>
            <a:endParaRPr lang="en-US"/>
          </a:p>
        </p:txBody>
      </p:sp>
    </p:spTree>
    <p:extLst>
      <p:ext uri="{BB962C8B-B14F-4D97-AF65-F5344CB8AC3E}">
        <p14:creationId xmlns:p14="http://schemas.microsoft.com/office/powerpoint/2010/main" val="415791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22</a:t>
            </a:fld>
            <a:endParaRPr lang="en-US"/>
          </a:p>
        </p:txBody>
      </p:sp>
    </p:spTree>
    <p:extLst>
      <p:ext uri="{BB962C8B-B14F-4D97-AF65-F5344CB8AC3E}">
        <p14:creationId xmlns:p14="http://schemas.microsoft.com/office/powerpoint/2010/main" val="474321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23</a:t>
            </a:fld>
            <a:endParaRPr lang="en-US"/>
          </a:p>
        </p:txBody>
      </p:sp>
    </p:spTree>
    <p:extLst>
      <p:ext uri="{BB962C8B-B14F-4D97-AF65-F5344CB8AC3E}">
        <p14:creationId xmlns:p14="http://schemas.microsoft.com/office/powerpoint/2010/main" val="177937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24</a:t>
            </a:fld>
            <a:endParaRPr lang="en-US"/>
          </a:p>
        </p:txBody>
      </p:sp>
    </p:spTree>
    <p:extLst>
      <p:ext uri="{BB962C8B-B14F-4D97-AF65-F5344CB8AC3E}">
        <p14:creationId xmlns:p14="http://schemas.microsoft.com/office/powerpoint/2010/main" val="3769371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25</a:t>
            </a:fld>
            <a:endParaRPr lang="en-US"/>
          </a:p>
        </p:txBody>
      </p:sp>
    </p:spTree>
    <p:extLst>
      <p:ext uri="{BB962C8B-B14F-4D97-AF65-F5344CB8AC3E}">
        <p14:creationId xmlns:p14="http://schemas.microsoft.com/office/powerpoint/2010/main" val="3818025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91BF51-8EF9-4981-9A05-518549E1A98B}"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4253406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1BF51-8EF9-4981-9A05-518549E1A98B}"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2158838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1BF51-8EF9-4981-9A05-518549E1A98B}"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2742585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1BF51-8EF9-4981-9A05-518549E1A98B}"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364008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91BF51-8EF9-4981-9A05-518549E1A98B}" type="datetimeFigureOut">
              <a:rPr lang="en-US" smtClean="0"/>
              <a:t>4/14/2023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413313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91BF51-8EF9-4981-9A05-518549E1A98B}"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276760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91BF51-8EF9-4981-9A05-518549E1A98B}" type="datetimeFigureOut">
              <a:rPr lang="en-US" smtClean="0"/>
              <a:t>4/14/2023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155865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91BF51-8EF9-4981-9A05-518549E1A98B}" type="datetimeFigureOut">
              <a:rPr lang="en-US" smtClean="0"/>
              <a:t>4/14/2023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352044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1BF51-8EF9-4981-9A05-518549E1A98B}" type="datetimeFigureOut">
              <a:rPr lang="en-US" smtClean="0"/>
              <a:t>4/14/2023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32823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91BF51-8EF9-4981-9A05-518549E1A98B}"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381375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91BF51-8EF9-4981-9A05-518549E1A98B}" type="datetimeFigureOut">
              <a:rPr lang="en-US" smtClean="0"/>
              <a:t>4/14/2023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147088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1BF51-8EF9-4981-9A05-518549E1A98B}" type="datetimeFigureOut">
              <a:rPr lang="en-US" smtClean="0"/>
              <a:t>4/14/2023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B01A0-0551-439E-94D1-98BC275ADC19}" type="slidenum">
              <a:rPr lang="en-US" smtClean="0"/>
              <a:t>‹#›</a:t>
            </a:fld>
            <a:endParaRPr lang="en-US"/>
          </a:p>
        </p:txBody>
      </p:sp>
    </p:spTree>
    <p:extLst>
      <p:ext uri="{BB962C8B-B14F-4D97-AF65-F5344CB8AC3E}">
        <p14:creationId xmlns:p14="http://schemas.microsoft.com/office/powerpoint/2010/main" val="351887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bundesbank.de/en/bundesbank/organisation/executive-board/joachim-wuermelin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bundesbank.de/en/bundesbank/organisation/executive-board/joachim-nagel/curriculum-vitae-837992" TargetMode="External"/><Relationship Id="rId5" Type="http://schemas.openxmlformats.org/officeDocument/2006/relationships/image" Target="../media/image10.jp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11.jp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5.jpeg"/><Relationship Id="rId7"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3.jpg"/><Relationship Id="rId4" Type="http://schemas.openxmlformats.org/officeDocument/2006/relationships/image" Target="../media/image12.png"/><Relationship Id="rId9" Type="http://schemas.openxmlformats.org/officeDocument/2006/relationships/image" Target="../media/image18.jpe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6.jpg"/></Relationships>
</file>

<file path=ppt/slides/_rels/slide19.xml.rels><?xml version="1.0" encoding="UTF-8" standalone="yes"?>
<Relationships xmlns="http://schemas.openxmlformats.org/package/2006/relationships"><Relationship Id="rId8" Type="http://schemas.openxmlformats.org/officeDocument/2006/relationships/hyperlink" Target="https://au.int/en/directorates/office-legal-counsel-olc" TargetMode="External"/><Relationship Id="rId3" Type="http://schemas.openxmlformats.org/officeDocument/2006/relationships/image" Target="../media/image5.jpe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jpg"/><Relationship Id="rId10" Type="http://schemas.openxmlformats.org/officeDocument/2006/relationships/image" Target="../media/image16.jpg"/><Relationship Id="rId4" Type="http://schemas.openxmlformats.org/officeDocument/2006/relationships/image" Target="../media/image12.png"/><Relationship Id="rId9"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3.jp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e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3.jp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3.jp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jpe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image" Target="../media/image13.jp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jp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7.jpe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4.png"/><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4.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google.com/search?rlz=1C1GCEB_enUS980US982&amp;q=oracle+bills&amp;spell=1&amp;sa=X&amp;ved=2ahUKEwiNqpTk5ZD-AhWyk2oFHeWJA34QkeECKAB6BAgsEAE" TargetMode="Externa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jpg"/><Relationship Id="rId7" Type="http://schemas.openxmlformats.org/officeDocument/2006/relationships/image" Target="../media/image36.jpe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hyperlink" Target="https://uscode.house.gov/view.xhtml?path=/prelim@title18/part1/chapter84&amp;edition=prelim" TargetMode="External"/><Relationship Id="rId5"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38.jp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jpg"/><Relationship Id="rId7" Type="http://schemas.openxmlformats.org/officeDocument/2006/relationships/image" Target="../media/image42.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jpeg"/><Relationship Id="rId3" Type="http://schemas.openxmlformats.org/officeDocument/2006/relationships/notesSlide" Target="../notesSlides/notesSlide10.xml"/><Relationship Id="rId7" Type="http://schemas.openxmlformats.org/officeDocument/2006/relationships/image" Target="../media/image48.png"/><Relationship Id="rId12" Type="http://schemas.openxmlformats.org/officeDocument/2006/relationships/image" Target="../media/image46.wmf"/><Relationship Id="rId2" Type="http://schemas.openxmlformats.org/officeDocument/2006/relationships/slideLayout" Target="../slideLayouts/slideLayout2.xml"/><Relationship Id="rId16" Type="http://schemas.openxmlformats.org/officeDocument/2006/relationships/image" Target="../media/image55.jpeg"/><Relationship Id="rId1" Type="http://schemas.openxmlformats.org/officeDocument/2006/relationships/vmlDrawing" Target="../drawings/vmlDrawing1.vml"/><Relationship Id="rId6" Type="http://schemas.openxmlformats.org/officeDocument/2006/relationships/image" Target="../media/image33.png"/><Relationship Id="rId11" Type="http://schemas.openxmlformats.org/officeDocument/2006/relationships/oleObject" Target="../embeddings/oleObject1.bin"/><Relationship Id="rId5" Type="http://schemas.openxmlformats.org/officeDocument/2006/relationships/image" Target="../media/image47.png"/><Relationship Id="rId15" Type="http://schemas.openxmlformats.org/officeDocument/2006/relationships/image" Target="../media/image54.jpg"/><Relationship Id="rId10" Type="http://schemas.openxmlformats.org/officeDocument/2006/relationships/image" Target="../media/image51.png"/><Relationship Id="rId4" Type="http://schemas.openxmlformats.org/officeDocument/2006/relationships/image" Target="../media/image45.jpg"/><Relationship Id="rId9" Type="http://schemas.openxmlformats.org/officeDocument/2006/relationships/image" Target="../media/image50.png"/><Relationship Id="rId14" Type="http://schemas.openxmlformats.org/officeDocument/2006/relationships/image" Target="../media/image53.jpe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g"/><Relationship Id="rId3" Type="http://schemas.openxmlformats.org/officeDocument/2006/relationships/image" Target="../media/image45.jpg"/><Relationship Id="rId7" Type="http://schemas.openxmlformats.org/officeDocument/2006/relationships/image" Target="../media/image50.png"/><Relationship Id="rId12"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3.jpeg"/><Relationship Id="rId5" Type="http://schemas.openxmlformats.org/officeDocument/2006/relationships/image" Target="../media/image48.png"/><Relationship Id="rId10" Type="http://schemas.openxmlformats.org/officeDocument/2006/relationships/image" Target="../media/image52.jpeg"/><Relationship Id="rId4" Type="http://schemas.openxmlformats.org/officeDocument/2006/relationships/image" Target="../media/image47.png"/><Relationship Id="rId9" Type="http://schemas.openxmlformats.org/officeDocument/2006/relationships/image" Target="../media/image33.png"/></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g"/><Relationship Id="rId3" Type="http://schemas.openxmlformats.org/officeDocument/2006/relationships/image" Target="../media/image45.jpg"/><Relationship Id="rId7" Type="http://schemas.openxmlformats.org/officeDocument/2006/relationships/image" Target="../media/image50.png"/><Relationship Id="rId12" Type="http://schemas.openxmlformats.org/officeDocument/2006/relationships/image" Target="../media/image5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3.jpeg"/><Relationship Id="rId5" Type="http://schemas.openxmlformats.org/officeDocument/2006/relationships/image" Target="../media/image48.png"/><Relationship Id="rId10" Type="http://schemas.openxmlformats.org/officeDocument/2006/relationships/image" Target="../media/image52.jpeg"/><Relationship Id="rId4" Type="http://schemas.openxmlformats.org/officeDocument/2006/relationships/image" Target="../media/image47.png"/><Relationship Id="rId9" Type="http://schemas.openxmlformats.org/officeDocument/2006/relationships/image" Target="../media/image33.png"/><Relationship Id="rId14"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45.jpg"/><Relationship Id="rId7" Type="http://schemas.openxmlformats.org/officeDocument/2006/relationships/image" Target="../media/image5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2.jpeg"/><Relationship Id="rId4" Type="http://schemas.openxmlformats.org/officeDocument/2006/relationships/image" Target="../media/image33.png"/><Relationship Id="rId9"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2.jpeg"/><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7.png"/><Relationship Id="rId4" Type="http://schemas.openxmlformats.org/officeDocument/2006/relationships/image" Target="../media/image52.jpeg"/></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jp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2.jpeg"/><Relationship Id="rId10" Type="http://schemas.openxmlformats.org/officeDocument/2006/relationships/image" Target="../media/image51.png"/><Relationship Id="rId4" Type="http://schemas.openxmlformats.org/officeDocument/2006/relationships/image" Target="../media/image33.png"/><Relationship Id="rId9" Type="http://schemas.openxmlformats.org/officeDocument/2006/relationships/image" Target="../media/image49.png"/></Relationships>
</file>

<file path=ppt/slides/_rels/slide4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jp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2.jpeg"/><Relationship Id="rId10" Type="http://schemas.openxmlformats.org/officeDocument/2006/relationships/image" Target="../media/image51.png"/><Relationship Id="rId4" Type="http://schemas.openxmlformats.org/officeDocument/2006/relationships/image" Target="../media/image33.png"/><Relationship Id="rId9"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jp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9.png"/><Relationship Id="rId5" Type="http://schemas.openxmlformats.org/officeDocument/2006/relationships/image" Target="../media/image52.jpeg"/><Relationship Id="rId10"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80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930" y="57556"/>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2925" y="109941"/>
            <a:ext cx="2076229" cy="2736167"/>
          </a:xfrm>
          <a:prstGeom prst="rect">
            <a:avLst/>
          </a:prstGeom>
        </p:spPr>
      </p:pic>
      <p:sp>
        <p:nvSpPr>
          <p:cNvPr id="2" name="Rectangle 1"/>
          <p:cNvSpPr/>
          <p:nvPr/>
        </p:nvSpPr>
        <p:spPr>
          <a:xfrm>
            <a:off x="5834605" y="2710723"/>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8" name="Rectangle 7"/>
          <p:cNvSpPr/>
          <p:nvPr/>
        </p:nvSpPr>
        <p:spPr>
          <a:xfrm>
            <a:off x="6944809" y="3543782"/>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cxnSp>
        <p:nvCxnSpPr>
          <p:cNvPr id="9" name="Straight Arrow Connector 8"/>
          <p:cNvCxnSpPr/>
          <p:nvPr/>
        </p:nvCxnSpPr>
        <p:spPr>
          <a:xfrm flipV="1">
            <a:off x="3787772" y="3414533"/>
            <a:ext cx="3157037" cy="2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22942" y="3310359"/>
            <a:ext cx="1521122" cy="1200329"/>
          </a:xfrm>
          <a:prstGeom prst="rect">
            <a:avLst/>
          </a:prstGeom>
          <a:noFill/>
        </p:spPr>
        <p:txBody>
          <a:bodyPr wrap="none" rtlCol="0">
            <a:spAutoFit/>
          </a:bodyPr>
          <a:lstStyle/>
          <a:p>
            <a:r>
              <a:rPr lang="en-US" dirty="0" smtClean="0"/>
              <a:t>Responsibility</a:t>
            </a:r>
          </a:p>
          <a:p>
            <a:r>
              <a:rPr lang="en-US" dirty="0" smtClean="0"/>
              <a:t>Trust</a:t>
            </a:r>
          </a:p>
          <a:p>
            <a:r>
              <a:rPr lang="en-US" dirty="0" smtClean="0"/>
              <a:t>Teamwork</a:t>
            </a:r>
          </a:p>
          <a:p>
            <a:r>
              <a:rPr lang="en-US" dirty="0" smtClean="0"/>
              <a:t>Accountability</a:t>
            </a:r>
            <a:endParaRPr lang="en-US" dirty="0"/>
          </a:p>
        </p:txBody>
      </p:sp>
      <p:sp>
        <p:nvSpPr>
          <p:cNvPr id="17" name="Left Brace 16"/>
          <p:cNvSpPr/>
          <p:nvPr/>
        </p:nvSpPr>
        <p:spPr>
          <a:xfrm>
            <a:off x="7002683" y="3128456"/>
            <a:ext cx="162046" cy="3574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p:cNvSpPr/>
          <p:nvPr/>
        </p:nvSpPr>
        <p:spPr>
          <a:xfrm>
            <a:off x="5637307" y="94256"/>
            <a:ext cx="6737105" cy="646331"/>
          </a:xfrm>
          <a:prstGeom prst="rect">
            <a:avLst/>
          </a:prstGeom>
        </p:spPr>
        <p:txBody>
          <a:bodyPr wrap="square">
            <a:spAutoFit/>
          </a:bodyPr>
          <a:lstStyle/>
          <a:p>
            <a:r>
              <a:rPr lang="en-US" dirty="0" smtClean="0">
                <a:solidFill>
                  <a:srgbClr val="666666"/>
                </a:solidFill>
                <a:latin typeface="ヒラギノ角ゴ Pro W3"/>
              </a:rPr>
              <a:t>JAPAN:</a:t>
            </a:r>
          </a:p>
          <a:p>
            <a:r>
              <a:rPr lang="en-US" dirty="0" smtClean="0">
                <a:solidFill>
                  <a:srgbClr val="666666"/>
                </a:solidFill>
                <a:latin typeface="ヒラギノ角ゴ Pro W3"/>
              </a:rPr>
              <a:t>achieve </a:t>
            </a:r>
            <a:r>
              <a:rPr lang="en-US" dirty="0">
                <a:solidFill>
                  <a:srgbClr val="666666"/>
                </a:solidFill>
                <a:latin typeface="ヒラギノ角ゴ Pro W3"/>
              </a:rPr>
              <a:t>the United Nations target of ending starvation by 2030.</a:t>
            </a:r>
            <a:endParaRPr lang="en-US" dirty="0"/>
          </a:p>
        </p:txBody>
      </p:sp>
      <p:sp>
        <p:nvSpPr>
          <p:cNvPr id="27" name="Rectangle 26"/>
          <p:cNvSpPr/>
          <p:nvPr/>
        </p:nvSpPr>
        <p:spPr>
          <a:xfrm>
            <a:off x="4724400" y="4387898"/>
            <a:ext cx="22204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28" name="TextBox 27"/>
          <p:cNvSpPr txBox="1"/>
          <p:nvPr/>
        </p:nvSpPr>
        <p:spPr>
          <a:xfrm>
            <a:off x="9517037" y="838310"/>
            <a:ext cx="2674963" cy="1477328"/>
          </a:xfrm>
          <a:prstGeom prst="rect">
            <a:avLst/>
          </a:prstGeom>
          <a:noFill/>
        </p:spPr>
        <p:txBody>
          <a:bodyPr wrap="none" rtlCol="0">
            <a:spAutoFit/>
          </a:bodyPr>
          <a:lstStyle/>
          <a:p>
            <a:r>
              <a:rPr lang="en-US" dirty="0" err="1" smtClean="0"/>
              <a:t>Int</a:t>
            </a:r>
            <a:endParaRPr lang="en-US" dirty="0" smtClean="0"/>
          </a:p>
          <a:p>
            <a:endParaRPr lang="en-US" dirty="0" smtClean="0"/>
          </a:p>
          <a:p>
            <a:r>
              <a:rPr lang="en-US" dirty="0" err="1" smtClean="0"/>
              <a:t>nat</a:t>
            </a:r>
            <a:endParaRPr lang="en-US" dirty="0" smtClean="0"/>
          </a:p>
          <a:p>
            <a:r>
              <a:rPr lang="en-US" dirty="0" smtClean="0"/>
              <a:t>National Economic Studies</a:t>
            </a:r>
          </a:p>
          <a:p>
            <a:r>
              <a:rPr lang="en-US" dirty="0" err="1" smtClean="0"/>
              <a:t>Vollkswirschaftslehre</a:t>
            </a:r>
            <a:endParaRPr lang="en-US" dirty="0"/>
          </a:p>
        </p:txBody>
      </p:sp>
      <p:sp>
        <p:nvSpPr>
          <p:cNvPr id="29" name="Rectangle 28"/>
          <p:cNvSpPr/>
          <p:nvPr/>
        </p:nvSpPr>
        <p:spPr>
          <a:xfrm>
            <a:off x="10289894" y="4414475"/>
            <a:ext cx="19156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JAPAN</a:t>
            </a:r>
            <a:endParaRPr lang="en-US" dirty="0"/>
          </a:p>
        </p:txBody>
      </p:sp>
      <p:sp>
        <p:nvSpPr>
          <p:cNvPr id="30" name="Rectangle 29"/>
          <p:cNvSpPr/>
          <p:nvPr/>
        </p:nvSpPr>
        <p:spPr>
          <a:xfrm>
            <a:off x="10289894" y="3543782"/>
            <a:ext cx="1770926"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18299" y="3554190"/>
            <a:ext cx="2210762"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flipV="1">
            <a:off x="6273478" y="3819646"/>
            <a:ext cx="405114" cy="56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608915" y="3912244"/>
            <a:ext cx="1320411" cy="59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17037" y="5012919"/>
            <a:ext cx="519181" cy="646331"/>
          </a:xfrm>
          <a:prstGeom prst="rect">
            <a:avLst/>
          </a:prstGeom>
        </p:spPr>
        <p:txBody>
          <a:bodyPr wrap="none">
            <a:spAutoFit/>
          </a:bodyPr>
          <a:lstStyle/>
          <a:p>
            <a:r>
              <a:rPr lang="en-US" dirty="0" smtClean="0"/>
              <a:t>Nat</a:t>
            </a:r>
          </a:p>
          <a:p>
            <a:r>
              <a:rPr lang="en-US" dirty="0" err="1" smtClean="0"/>
              <a:t>int</a:t>
            </a:r>
            <a:endParaRPr lang="en-US" dirty="0"/>
          </a:p>
        </p:txBody>
      </p:sp>
      <p:sp>
        <p:nvSpPr>
          <p:cNvPr id="38" name="Rectangle 37"/>
          <p:cNvSpPr/>
          <p:nvPr/>
        </p:nvSpPr>
        <p:spPr>
          <a:xfrm>
            <a:off x="5537841" y="5063517"/>
            <a:ext cx="519181" cy="646331"/>
          </a:xfrm>
          <a:prstGeom prst="rect">
            <a:avLst/>
          </a:prstGeom>
        </p:spPr>
        <p:txBody>
          <a:bodyPr wrap="none">
            <a:spAutoFit/>
          </a:bodyPr>
          <a:lstStyle/>
          <a:p>
            <a:r>
              <a:rPr lang="en-US" dirty="0" smtClean="0"/>
              <a:t>Nat</a:t>
            </a:r>
          </a:p>
          <a:p>
            <a:r>
              <a:rPr lang="en-US" dirty="0" err="1" smtClean="0"/>
              <a:t>int</a:t>
            </a:r>
            <a:endParaRPr lang="en-US" dirty="0"/>
          </a:p>
        </p:txBody>
      </p:sp>
      <p:sp>
        <p:nvSpPr>
          <p:cNvPr id="39" name="TextBox 38"/>
          <p:cNvSpPr txBox="1"/>
          <p:nvPr/>
        </p:nvSpPr>
        <p:spPr>
          <a:xfrm>
            <a:off x="2819531" y="2981494"/>
            <a:ext cx="3536417" cy="369332"/>
          </a:xfrm>
          <a:prstGeom prst="rect">
            <a:avLst/>
          </a:prstGeom>
          <a:noFill/>
        </p:spPr>
        <p:txBody>
          <a:bodyPr wrap="none" rtlCol="0">
            <a:spAutoFit/>
          </a:bodyPr>
          <a:lstStyle/>
          <a:p>
            <a:r>
              <a:rPr lang="en-US" dirty="0" smtClean="0"/>
              <a:t>WWI, WWII, JOHNSON(Korean war)</a:t>
            </a:r>
            <a:endParaRPr lang="en-US" dirty="0"/>
          </a:p>
        </p:txBody>
      </p:sp>
      <p:sp>
        <p:nvSpPr>
          <p:cNvPr id="40" name="Rectangle 39"/>
          <p:cNvSpPr/>
          <p:nvPr/>
        </p:nvSpPr>
        <p:spPr>
          <a:xfrm>
            <a:off x="1842566" y="5278366"/>
            <a:ext cx="983848" cy="3808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a:t>
            </a:r>
            <a:endParaRPr lang="en-US" dirty="0"/>
          </a:p>
        </p:txBody>
      </p:sp>
      <p:sp>
        <p:nvSpPr>
          <p:cNvPr id="42" name="TextBox 41"/>
          <p:cNvSpPr txBox="1"/>
          <p:nvPr/>
        </p:nvSpPr>
        <p:spPr>
          <a:xfrm>
            <a:off x="4009499" y="3880150"/>
            <a:ext cx="343364" cy="369332"/>
          </a:xfrm>
          <a:prstGeom prst="rect">
            <a:avLst/>
          </a:prstGeom>
          <a:noFill/>
        </p:spPr>
        <p:txBody>
          <a:bodyPr wrap="none" rtlCol="0">
            <a:spAutoFit/>
          </a:bodyPr>
          <a:lstStyle/>
          <a:p>
            <a:r>
              <a:rPr lang="en-US" dirty="0" smtClean="0"/>
              <a:t>…</a:t>
            </a:r>
            <a:endParaRPr lang="en-US" dirty="0"/>
          </a:p>
        </p:txBody>
      </p:sp>
      <p:cxnSp>
        <p:nvCxnSpPr>
          <p:cNvPr id="44" name="Straight Arrow Connector 43"/>
          <p:cNvCxnSpPr/>
          <p:nvPr/>
        </p:nvCxnSpPr>
        <p:spPr>
          <a:xfrm>
            <a:off x="7083706" y="1023773"/>
            <a:ext cx="177166" cy="2144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1717456" y="2778365"/>
            <a:ext cx="343364" cy="369332"/>
          </a:xfrm>
          <a:prstGeom prst="rect">
            <a:avLst/>
          </a:prstGeom>
          <a:noFill/>
        </p:spPr>
        <p:txBody>
          <a:bodyPr wrap="none" rtlCol="0">
            <a:spAutoFit/>
          </a:bodyPr>
          <a:lstStyle/>
          <a:p>
            <a:r>
              <a:rPr lang="en-US" dirty="0" smtClean="0"/>
              <a:t>…</a:t>
            </a:r>
            <a:endParaRPr lang="en-US" dirty="0"/>
          </a:p>
        </p:txBody>
      </p:sp>
      <p:cxnSp>
        <p:nvCxnSpPr>
          <p:cNvPr id="47" name="Straight Connector 46"/>
          <p:cNvCxnSpPr/>
          <p:nvPr/>
        </p:nvCxnSpPr>
        <p:spPr>
          <a:xfrm flipV="1">
            <a:off x="5104435" y="2963031"/>
            <a:ext cx="433406" cy="451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738462" y="3080229"/>
            <a:ext cx="122678" cy="183087"/>
          </a:xfrm>
          <a:prstGeom prst="line">
            <a:avLst/>
          </a:prstGeom>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9591844" y="1135672"/>
            <a:ext cx="2968570" cy="369332"/>
          </a:xfrm>
          <a:prstGeom prst="rect">
            <a:avLst/>
          </a:prstGeom>
        </p:spPr>
        <p:txBody>
          <a:bodyPr wrap="none">
            <a:spAutoFit/>
          </a:bodyPr>
          <a:lstStyle/>
          <a:p>
            <a:r>
              <a:rPr lang="en-US" dirty="0" err="1" smtClean="0"/>
              <a:t>Interational</a:t>
            </a:r>
            <a:r>
              <a:rPr lang="en-US" dirty="0" smtClean="0"/>
              <a:t> </a:t>
            </a:r>
            <a:r>
              <a:rPr lang="en-US" dirty="0"/>
              <a:t>Economic Studies</a:t>
            </a:r>
          </a:p>
        </p:txBody>
      </p:sp>
    </p:spTree>
    <p:extLst>
      <p:ext uri="{BB962C8B-B14F-4D97-AF65-F5344CB8AC3E}">
        <p14:creationId xmlns:p14="http://schemas.microsoft.com/office/powerpoint/2010/main" val="355884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930" y="57556"/>
            <a:ext cx="2256164" cy="292041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925" y="109941"/>
            <a:ext cx="2076229" cy="2736167"/>
          </a:xfrm>
          <a:prstGeom prst="rect">
            <a:avLst/>
          </a:prstGeom>
        </p:spPr>
      </p:pic>
      <p:sp>
        <p:nvSpPr>
          <p:cNvPr id="2" name="Rectangle 1"/>
          <p:cNvSpPr/>
          <p:nvPr/>
        </p:nvSpPr>
        <p:spPr>
          <a:xfrm>
            <a:off x="5834605" y="2710723"/>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8" name="Rectangle 7"/>
          <p:cNvSpPr/>
          <p:nvPr/>
        </p:nvSpPr>
        <p:spPr>
          <a:xfrm>
            <a:off x="6944809" y="3543782"/>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cxnSp>
        <p:nvCxnSpPr>
          <p:cNvPr id="9" name="Straight Arrow Connector 8"/>
          <p:cNvCxnSpPr/>
          <p:nvPr/>
        </p:nvCxnSpPr>
        <p:spPr>
          <a:xfrm flipV="1">
            <a:off x="3787772" y="3414533"/>
            <a:ext cx="3157037" cy="2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22942" y="3310359"/>
            <a:ext cx="1521122" cy="1200329"/>
          </a:xfrm>
          <a:prstGeom prst="rect">
            <a:avLst/>
          </a:prstGeom>
          <a:noFill/>
        </p:spPr>
        <p:txBody>
          <a:bodyPr wrap="none" rtlCol="0">
            <a:spAutoFit/>
          </a:bodyPr>
          <a:lstStyle/>
          <a:p>
            <a:r>
              <a:rPr lang="en-US" dirty="0" smtClean="0"/>
              <a:t>Responsibility</a:t>
            </a:r>
          </a:p>
          <a:p>
            <a:r>
              <a:rPr lang="en-US" dirty="0" smtClean="0"/>
              <a:t>Trust</a:t>
            </a:r>
          </a:p>
          <a:p>
            <a:r>
              <a:rPr lang="en-US" dirty="0" smtClean="0"/>
              <a:t>Teamwork</a:t>
            </a:r>
          </a:p>
          <a:p>
            <a:r>
              <a:rPr lang="en-US" dirty="0" smtClean="0"/>
              <a:t>Accountability</a:t>
            </a:r>
            <a:endParaRPr lang="en-US" dirty="0"/>
          </a:p>
        </p:txBody>
      </p:sp>
      <p:sp>
        <p:nvSpPr>
          <p:cNvPr id="17" name="Left Brace 16"/>
          <p:cNvSpPr/>
          <p:nvPr/>
        </p:nvSpPr>
        <p:spPr>
          <a:xfrm>
            <a:off x="7002683" y="3128456"/>
            <a:ext cx="162046" cy="3574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p:cNvSpPr/>
          <p:nvPr/>
        </p:nvSpPr>
        <p:spPr>
          <a:xfrm>
            <a:off x="5637307" y="94256"/>
            <a:ext cx="6737105" cy="646331"/>
          </a:xfrm>
          <a:prstGeom prst="rect">
            <a:avLst/>
          </a:prstGeom>
        </p:spPr>
        <p:txBody>
          <a:bodyPr wrap="square">
            <a:spAutoFit/>
          </a:bodyPr>
          <a:lstStyle/>
          <a:p>
            <a:r>
              <a:rPr lang="en-US" dirty="0" smtClean="0">
                <a:solidFill>
                  <a:srgbClr val="666666"/>
                </a:solidFill>
                <a:latin typeface="ヒラギノ角ゴ Pro W3"/>
              </a:rPr>
              <a:t>JAPAN:</a:t>
            </a:r>
          </a:p>
          <a:p>
            <a:r>
              <a:rPr lang="en-US" dirty="0" smtClean="0">
                <a:solidFill>
                  <a:srgbClr val="666666"/>
                </a:solidFill>
                <a:latin typeface="ヒラギノ角ゴ Pro W3"/>
              </a:rPr>
              <a:t>achieve </a:t>
            </a:r>
            <a:r>
              <a:rPr lang="en-US" dirty="0">
                <a:solidFill>
                  <a:srgbClr val="666666"/>
                </a:solidFill>
                <a:latin typeface="ヒラギノ角ゴ Pro W3"/>
              </a:rPr>
              <a:t>the United Nations target of ending starvation by 2030.</a:t>
            </a:r>
            <a:endParaRPr lang="en-US" dirty="0"/>
          </a:p>
        </p:txBody>
      </p:sp>
      <p:sp>
        <p:nvSpPr>
          <p:cNvPr id="27" name="Rectangle 26"/>
          <p:cNvSpPr/>
          <p:nvPr/>
        </p:nvSpPr>
        <p:spPr>
          <a:xfrm>
            <a:off x="4724400" y="4387898"/>
            <a:ext cx="22204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29" name="Rectangle 28"/>
          <p:cNvSpPr/>
          <p:nvPr/>
        </p:nvSpPr>
        <p:spPr>
          <a:xfrm>
            <a:off x="10289894" y="4414475"/>
            <a:ext cx="19156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JAPAN</a:t>
            </a:r>
            <a:endParaRPr lang="en-US" dirty="0"/>
          </a:p>
        </p:txBody>
      </p:sp>
      <p:sp>
        <p:nvSpPr>
          <p:cNvPr id="30" name="Rectangle 29"/>
          <p:cNvSpPr/>
          <p:nvPr/>
        </p:nvSpPr>
        <p:spPr>
          <a:xfrm>
            <a:off x="10289894" y="3543782"/>
            <a:ext cx="1770926"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18299" y="3554190"/>
            <a:ext cx="2210762"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flipV="1">
            <a:off x="6273478" y="3819646"/>
            <a:ext cx="405114" cy="56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608915" y="3912244"/>
            <a:ext cx="1320411" cy="59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17037" y="5012919"/>
            <a:ext cx="519181" cy="646331"/>
          </a:xfrm>
          <a:prstGeom prst="rect">
            <a:avLst/>
          </a:prstGeom>
        </p:spPr>
        <p:txBody>
          <a:bodyPr wrap="none">
            <a:spAutoFit/>
          </a:bodyPr>
          <a:lstStyle/>
          <a:p>
            <a:r>
              <a:rPr lang="en-US" dirty="0" smtClean="0"/>
              <a:t>Nat</a:t>
            </a:r>
          </a:p>
          <a:p>
            <a:r>
              <a:rPr lang="en-US" dirty="0" err="1" smtClean="0"/>
              <a:t>int</a:t>
            </a:r>
            <a:endParaRPr lang="en-US" dirty="0"/>
          </a:p>
        </p:txBody>
      </p:sp>
      <p:sp>
        <p:nvSpPr>
          <p:cNvPr id="39" name="TextBox 38"/>
          <p:cNvSpPr txBox="1"/>
          <p:nvPr/>
        </p:nvSpPr>
        <p:spPr>
          <a:xfrm>
            <a:off x="7819099" y="712528"/>
            <a:ext cx="2855269" cy="1569660"/>
          </a:xfrm>
          <a:prstGeom prst="rect">
            <a:avLst/>
          </a:prstGeom>
          <a:noFill/>
        </p:spPr>
        <p:txBody>
          <a:bodyPr wrap="none" rtlCol="0">
            <a:spAutoFit/>
          </a:bodyPr>
          <a:lstStyle/>
          <a:p>
            <a:r>
              <a:rPr lang="en-US" sz="9600" b="1" dirty="0" smtClean="0"/>
              <a:t>WWI</a:t>
            </a:r>
            <a:r>
              <a:rPr lang="en-US" dirty="0" smtClean="0"/>
              <a:t> </a:t>
            </a:r>
            <a:endParaRPr lang="en-US" dirty="0"/>
          </a:p>
        </p:txBody>
      </p:sp>
      <p:sp>
        <p:nvSpPr>
          <p:cNvPr id="40" name="Rectangle 39"/>
          <p:cNvSpPr/>
          <p:nvPr/>
        </p:nvSpPr>
        <p:spPr>
          <a:xfrm>
            <a:off x="1842566" y="5278366"/>
            <a:ext cx="983848" cy="3808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a:t>
            </a:r>
            <a:endParaRPr lang="en-US" dirty="0"/>
          </a:p>
        </p:txBody>
      </p:sp>
      <p:sp>
        <p:nvSpPr>
          <p:cNvPr id="42" name="TextBox 41"/>
          <p:cNvSpPr txBox="1"/>
          <p:nvPr/>
        </p:nvSpPr>
        <p:spPr>
          <a:xfrm>
            <a:off x="4009499" y="3880150"/>
            <a:ext cx="343364" cy="369332"/>
          </a:xfrm>
          <a:prstGeom prst="rect">
            <a:avLst/>
          </a:prstGeom>
          <a:noFill/>
        </p:spPr>
        <p:txBody>
          <a:bodyPr wrap="none" rtlCol="0">
            <a:spAutoFit/>
          </a:bodyPr>
          <a:lstStyle/>
          <a:p>
            <a:r>
              <a:rPr lang="en-US" dirty="0" smtClean="0"/>
              <a:t>…</a:t>
            </a:r>
            <a:endParaRPr lang="en-US" dirty="0"/>
          </a:p>
        </p:txBody>
      </p:sp>
      <p:cxnSp>
        <p:nvCxnSpPr>
          <p:cNvPr id="44" name="Straight Arrow Connector 43"/>
          <p:cNvCxnSpPr/>
          <p:nvPr/>
        </p:nvCxnSpPr>
        <p:spPr>
          <a:xfrm flipH="1">
            <a:off x="9756131" y="2595635"/>
            <a:ext cx="20496" cy="503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1717456" y="2778365"/>
            <a:ext cx="343364" cy="369332"/>
          </a:xfrm>
          <a:prstGeom prst="rect">
            <a:avLst/>
          </a:prstGeom>
          <a:noFill/>
        </p:spPr>
        <p:txBody>
          <a:bodyPr wrap="none" rtlCol="0">
            <a:spAutoFit/>
          </a:bodyPr>
          <a:lstStyle/>
          <a:p>
            <a:r>
              <a:rPr lang="en-US" dirty="0" smtClean="0"/>
              <a:t>…</a:t>
            </a:r>
            <a:endParaRPr lang="en-US" dirty="0"/>
          </a:p>
        </p:txBody>
      </p:sp>
      <p:cxnSp>
        <p:nvCxnSpPr>
          <p:cNvPr id="47" name="Straight Connector 46"/>
          <p:cNvCxnSpPr/>
          <p:nvPr/>
        </p:nvCxnSpPr>
        <p:spPr>
          <a:xfrm flipV="1">
            <a:off x="5104435" y="2963031"/>
            <a:ext cx="433406" cy="451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738462" y="3080229"/>
            <a:ext cx="122678" cy="183087"/>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238458" y="1919466"/>
            <a:ext cx="4181786" cy="646331"/>
          </a:xfrm>
          <a:prstGeom prst="rect">
            <a:avLst/>
          </a:prstGeom>
        </p:spPr>
        <p:txBody>
          <a:bodyPr wrap="none">
            <a:spAutoFit/>
          </a:bodyPr>
          <a:lstStyle/>
          <a:p>
            <a:r>
              <a:rPr lang="en-US" dirty="0" smtClean="0"/>
              <a:t>VP FEDERAL REPGERMANY (US): </a:t>
            </a:r>
          </a:p>
          <a:p>
            <a:r>
              <a:rPr lang="en-US" strike="sngStrike" dirty="0" smtClean="0"/>
              <a:t>(</a:t>
            </a:r>
            <a:r>
              <a:rPr lang="en-US" strike="sngStrike" dirty="0" err="1" smtClean="0"/>
              <a:t>germany</a:t>
            </a:r>
            <a:r>
              <a:rPr lang="en-US" strike="sngStrike" dirty="0" smtClean="0"/>
              <a:t> </a:t>
            </a:r>
            <a:r>
              <a:rPr lang="en-US" strike="sngStrike" dirty="0" err="1"/>
              <a:t>austria</a:t>
            </a:r>
            <a:r>
              <a:rPr lang="en-US" strike="sngStrike" dirty="0"/>
              <a:t> </a:t>
            </a:r>
            <a:r>
              <a:rPr lang="en-US" strike="sngStrike" dirty="0" err="1"/>
              <a:t>switzerland</a:t>
            </a:r>
            <a:r>
              <a:rPr lang="en-US" strike="sngStrike" dirty="0"/>
              <a:t> </a:t>
            </a:r>
            <a:r>
              <a:rPr lang="en-US" strike="sngStrike" dirty="0" smtClean="0"/>
              <a:t>Luxembourg)</a:t>
            </a:r>
            <a:endParaRPr lang="en-US" strike="sngStrike" dirty="0"/>
          </a:p>
        </p:txBody>
      </p:sp>
      <p:cxnSp>
        <p:nvCxnSpPr>
          <p:cNvPr id="15" name="Straight Connector 14"/>
          <p:cNvCxnSpPr/>
          <p:nvPr/>
        </p:nvCxnSpPr>
        <p:spPr>
          <a:xfrm>
            <a:off x="7278130" y="31284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430530" y="32808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582930" y="34332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30530" y="3240799"/>
            <a:ext cx="4102443"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861140" y="1235676"/>
            <a:ext cx="949299" cy="369332"/>
          </a:xfrm>
          <a:prstGeom prst="rect">
            <a:avLst/>
          </a:prstGeom>
          <a:noFill/>
        </p:spPr>
        <p:txBody>
          <a:bodyPr wrap="none" rtlCol="0">
            <a:spAutoFit/>
          </a:bodyPr>
          <a:lstStyle/>
          <a:p>
            <a:r>
              <a:rPr lang="en-US" dirty="0" smtClean="0"/>
              <a:t>Brussels</a:t>
            </a:r>
            <a:endParaRPr lang="en-US" dirty="0"/>
          </a:p>
        </p:txBody>
      </p:sp>
      <p:sp>
        <p:nvSpPr>
          <p:cNvPr id="19" name="Oval 18"/>
          <p:cNvSpPr/>
          <p:nvPr/>
        </p:nvSpPr>
        <p:spPr>
          <a:xfrm>
            <a:off x="6190425" y="1590672"/>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011444" y="2334338"/>
            <a:ext cx="306569" cy="193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738034" y="740587"/>
            <a:ext cx="1104213" cy="646331"/>
          </a:xfrm>
          <a:prstGeom prst="rect">
            <a:avLst/>
          </a:prstGeom>
          <a:noFill/>
        </p:spPr>
        <p:txBody>
          <a:bodyPr wrap="none" rtlCol="0">
            <a:spAutoFit/>
          </a:bodyPr>
          <a:lstStyle/>
          <a:p>
            <a:r>
              <a:rPr lang="en-US" strike="sngStrike" dirty="0" err="1" smtClean="0"/>
              <a:t>Dr.roos</a:t>
            </a:r>
            <a:endParaRPr lang="en-US" strike="sngStrike" dirty="0" smtClean="0"/>
          </a:p>
          <a:p>
            <a:r>
              <a:rPr lang="en-US" strike="sngStrike" dirty="0" err="1" smtClean="0"/>
              <a:t>vendiagra</a:t>
            </a:r>
            <a:endParaRPr lang="en-US" strike="sngStrike" dirty="0"/>
          </a:p>
        </p:txBody>
      </p:sp>
      <p:sp>
        <p:nvSpPr>
          <p:cNvPr id="46" name="Oval 45"/>
          <p:cNvSpPr/>
          <p:nvPr/>
        </p:nvSpPr>
        <p:spPr>
          <a:xfrm>
            <a:off x="7195509" y="1348171"/>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300779" y="1399046"/>
            <a:ext cx="119737" cy="1040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6944809" y="2282188"/>
            <a:ext cx="475707" cy="428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6190425" y="1605008"/>
            <a:ext cx="488167" cy="1794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235070" y="2959641"/>
            <a:ext cx="5523155" cy="234121"/>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6273478" y="3139258"/>
            <a:ext cx="1227555" cy="12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9389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930" y="57556"/>
            <a:ext cx="2256164" cy="292041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925" y="109941"/>
            <a:ext cx="2076229" cy="2736167"/>
          </a:xfrm>
          <a:prstGeom prst="rect">
            <a:avLst/>
          </a:prstGeom>
        </p:spPr>
      </p:pic>
      <p:sp>
        <p:nvSpPr>
          <p:cNvPr id="2" name="Rectangle 1"/>
          <p:cNvSpPr/>
          <p:nvPr/>
        </p:nvSpPr>
        <p:spPr>
          <a:xfrm>
            <a:off x="5834605" y="2710723"/>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8" name="Rectangle 7"/>
          <p:cNvSpPr/>
          <p:nvPr/>
        </p:nvSpPr>
        <p:spPr>
          <a:xfrm>
            <a:off x="6944809" y="3543782"/>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cxnSp>
        <p:nvCxnSpPr>
          <p:cNvPr id="9" name="Straight Arrow Connector 8"/>
          <p:cNvCxnSpPr/>
          <p:nvPr/>
        </p:nvCxnSpPr>
        <p:spPr>
          <a:xfrm flipV="1">
            <a:off x="3787772" y="3414533"/>
            <a:ext cx="3157037" cy="2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22942" y="3310359"/>
            <a:ext cx="1521122" cy="1200329"/>
          </a:xfrm>
          <a:prstGeom prst="rect">
            <a:avLst/>
          </a:prstGeom>
          <a:noFill/>
        </p:spPr>
        <p:txBody>
          <a:bodyPr wrap="none" rtlCol="0">
            <a:spAutoFit/>
          </a:bodyPr>
          <a:lstStyle/>
          <a:p>
            <a:r>
              <a:rPr lang="en-US" dirty="0" smtClean="0"/>
              <a:t>Responsibility</a:t>
            </a:r>
          </a:p>
          <a:p>
            <a:r>
              <a:rPr lang="en-US" dirty="0" smtClean="0"/>
              <a:t>Trust</a:t>
            </a:r>
          </a:p>
          <a:p>
            <a:r>
              <a:rPr lang="en-US" dirty="0" smtClean="0"/>
              <a:t>Teamwork</a:t>
            </a:r>
          </a:p>
          <a:p>
            <a:r>
              <a:rPr lang="en-US" dirty="0" smtClean="0"/>
              <a:t>Accountability</a:t>
            </a:r>
            <a:endParaRPr lang="en-US" dirty="0"/>
          </a:p>
        </p:txBody>
      </p:sp>
      <p:sp>
        <p:nvSpPr>
          <p:cNvPr id="17" name="Left Brace 16"/>
          <p:cNvSpPr/>
          <p:nvPr/>
        </p:nvSpPr>
        <p:spPr>
          <a:xfrm>
            <a:off x="7002683" y="3128456"/>
            <a:ext cx="162046" cy="3574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p:cNvSpPr/>
          <p:nvPr/>
        </p:nvSpPr>
        <p:spPr>
          <a:xfrm>
            <a:off x="5637307" y="94256"/>
            <a:ext cx="6737105" cy="646331"/>
          </a:xfrm>
          <a:prstGeom prst="rect">
            <a:avLst/>
          </a:prstGeom>
        </p:spPr>
        <p:txBody>
          <a:bodyPr wrap="square">
            <a:spAutoFit/>
          </a:bodyPr>
          <a:lstStyle/>
          <a:p>
            <a:r>
              <a:rPr lang="en-US" dirty="0" smtClean="0">
                <a:solidFill>
                  <a:srgbClr val="666666"/>
                </a:solidFill>
                <a:latin typeface="ヒラギノ角ゴ Pro W3"/>
              </a:rPr>
              <a:t>JAPAN:</a:t>
            </a:r>
          </a:p>
          <a:p>
            <a:r>
              <a:rPr lang="en-US" dirty="0" smtClean="0">
                <a:solidFill>
                  <a:srgbClr val="666666"/>
                </a:solidFill>
                <a:latin typeface="ヒラギノ角ゴ Pro W3"/>
              </a:rPr>
              <a:t>achieve </a:t>
            </a:r>
            <a:r>
              <a:rPr lang="en-US" dirty="0">
                <a:solidFill>
                  <a:srgbClr val="666666"/>
                </a:solidFill>
                <a:latin typeface="ヒラギノ角ゴ Pro W3"/>
              </a:rPr>
              <a:t>the United Nations target of ending starvation by 2030.</a:t>
            </a:r>
            <a:endParaRPr lang="en-US" dirty="0"/>
          </a:p>
        </p:txBody>
      </p:sp>
      <p:sp>
        <p:nvSpPr>
          <p:cNvPr id="27" name="Rectangle 26"/>
          <p:cNvSpPr/>
          <p:nvPr/>
        </p:nvSpPr>
        <p:spPr>
          <a:xfrm>
            <a:off x="4724400" y="4387898"/>
            <a:ext cx="22204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29" name="Rectangle 28"/>
          <p:cNvSpPr/>
          <p:nvPr/>
        </p:nvSpPr>
        <p:spPr>
          <a:xfrm>
            <a:off x="10289894" y="4414475"/>
            <a:ext cx="19156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JAPAN</a:t>
            </a:r>
            <a:endParaRPr lang="en-US" dirty="0"/>
          </a:p>
        </p:txBody>
      </p:sp>
      <p:sp>
        <p:nvSpPr>
          <p:cNvPr id="30" name="Rectangle 29"/>
          <p:cNvSpPr/>
          <p:nvPr/>
        </p:nvSpPr>
        <p:spPr>
          <a:xfrm>
            <a:off x="10289894" y="3543782"/>
            <a:ext cx="1770926"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18299" y="3554190"/>
            <a:ext cx="2210762"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flipV="1">
            <a:off x="6273478" y="3819646"/>
            <a:ext cx="405114" cy="56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608915" y="3912244"/>
            <a:ext cx="1320411" cy="59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17037" y="5012919"/>
            <a:ext cx="519181" cy="646331"/>
          </a:xfrm>
          <a:prstGeom prst="rect">
            <a:avLst/>
          </a:prstGeom>
        </p:spPr>
        <p:txBody>
          <a:bodyPr wrap="none">
            <a:spAutoFit/>
          </a:bodyPr>
          <a:lstStyle/>
          <a:p>
            <a:r>
              <a:rPr lang="en-US" dirty="0" smtClean="0"/>
              <a:t>Nat</a:t>
            </a:r>
          </a:p>
          <a:p>
            <a:r>
              <a:rPr lang="en-US" dirty="0" err="1" smtClean="0"/>
              <a:t>int</a:t>
            </a:r>
            <a:endParaRPr lang="en-US" dirty="0"/>
          </a:p>
        </p:txBody>
      </p:sp>
      <p:sp>
        <p:nvSpPr>
          <p:cNvPr id="39" name="TextBox 38"/>
          <p:cNvSpPr txBox="1"/>
          <p:nvPr/>
        </p:nvSpPr>
        <p:spPr>
          <a:xfrm>
            <a:off x="7819099" y="712528"/>
            <a:ext cx="2855269" cy="1569660"/>
          </a:xfrm>
          <a:prstGeom prst="rect">
            <a:avLst/>
          </a:prstGeom>
          <a:noFill/>
        </p:spPr>
        <p:txBody>
          <a:bodyPr wrap="none" rtlCol="0">
            <a:spAutoFit/>
          </a:bodyPr>
          <a:lstStyle/>
          <a:p>
            <a:r>
              <a:rPr lang="en-US" sz="9600" b="1" dirty="0" smtClean="0"/>
              <a:t>WWI</a:t>
            </a:r>
            <a:r>
              <a:rPr lang="en-US" dirty="0" smtClean="0"/>
              <a:t> </a:t>
            </a:r>
            <a:endParaRPr lang="en-US" dirty="0"/>
          </a:p>
        </p:txBody>
      </p:sp>
      <p:sp>
        <p:nvSpPr>
          <p:cNvPr id="40" name="Rectangle 39"/>
          <p:cNvSpPr/>
          <p:nvPr/>
        </p:nvSpPr>
        <p:spPr>
          <a:xfrm>
            <a:off x="1842566" y="5278366"/>
            <a:ext cx="983848" cy="3808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a:t>
            </a:r>
            <a:endParaRPr lang="en-US" dirty="0"/>
          </a:p>
        </p:txBody>
      </p:sp>
      <p:sp>
        <p:nvSpPr>
          <p:cNvPr id="42" name="TextBox 41"/>
          <p:cNvSpPr txBox="1"/>
          <p:nvPr/>
        </p:nvSpPr>
        <p:spPr>
          <a:xfrm>
            <a:off x="4009499" y="3880150"/>
            <a:ext cx="343364" cy="369332"/>
          </a:xfrm>
          <a:prstGeom prst="rect">
            <a:avLst/>
          </a:prstGeom>
          <a:noFill/>
        </p:spPr>
        <p:txBody>
          <a:bodyPr wrap="none" rtlCol="0">
            <a:spAutoFit/>
          </a:bodyPr>
          <a:lstStyle/>
          <a:p>
            <a:r>
              <a:rPr lang="en-US" dirty="0" smtClean="0"/>
              <a:t>…</a:t>
            </a:r>
            <a:endParaRPr lang="en-US" dirty="0"/>
          </a:p>
        </p:txBody>
      </p:sp>
      <p:cxnSp>
        <p:nvCxnSpPr>
          <p:cNvPr id="44" name="Straight Arrow Connector 43"/>
          <p:cNvCxnSpPr/>
          <p:nvPr/>
        </p:nvCxnSpPr>
        <p:spPr>
          <a:xfrm flipH="1">
            <a:off x="9756131" y="2595635"/>
            <a:ext cx="20496" cy="503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1717456" y="2778365"/>
            <a:ext cx="343364" cy="369332"/>
          </a:xfrm>
          <a:prstGeom prst="rect">
            <a:avLst/>
          </a:prstGeom>
          <a:noFill/>
        </p:spPr>
        <p:txBody>
          <a:bodyPr wrap="none" rtlCol="0">
            <a:spAutoFit/>
          </a:bodyPr>
          <a:lstStyle/>
          <a:p>
            <a:r>
              <a:rPr lang="en-US" dirty="0" smtClean="0"/>
              <a:t>…</a:t>
            </a:r>
            <a:endParaRPr lang="en-US" dirty="0"/>
          </a:p>
        </p:txBody>
      </p:sp>
      <p:cxnSp>
        <p:nvCxnSpPr>
          <p:cNvPr id="47" name="Straight Connector 46"/>
          <p:cNvCxnSpPr/>
          <p:nvPr/>
        </p:nvCxnSpPr>
        <p:spPr>
          <a:xfrm flipV="1">
            <a:off x="5104435" y="2963031"/>
            <a:ext cx="433406" cy="451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738462" y="3080229"/>
            <a:ext cx="122678" cy="183087"/>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238458" y="1919466"/>
            <a:ext cx="4181786" cy="646331"/>
          </a:xfrm>
          <a:prstGeom prst="rect">
            <a:avLst/>
          </a:prstGeom>
        </p:spPr>
        <p:txBody>
          <a:bodyPr wrap="none">
            <a:spAutoFit/>
          </a:bodyPr>
          <a:lstStyle/>
          <a:p>
            <a:r>
              <a:rPr lang="en-US" dirty="0" smtClean="0"/>
              <a:t>VP FEDERAL REPGERMANY (US): </a:t>
            </a:r>
          </a:p>
          <a:p>
            <a:r>
              <a:rPr lang="en-US" strike="sngStrike" dirty="0" smtClean="0"/>
              <a:t>(</a:t>
            </a:r>
            <a:r>
              <a:rPr lang="en-US" strike="sngStrike" dirty="0" err="1" smtClean="0"/>
              <a:t>germany</a:t>
            </a:r>
            <a:r>
              <a:rPr lang="en-US" strike="sngStrike" dirty="0" smtClean="0"/>
              <a:t> </a:t>
            </a:r>
            <a:r>
              <a:rPr lang="en-US" strike="sngStrike" dirty="0" err="1"/>
              <a:t>austria</a:t>
            </a:r>
            <a:r>
              <a:rPr lang="en-US" strike="sngStrike" dirty="0"/>
              <a:t> </a:t>
            </a:r>
            <a:r>
              <a:rPr lang="en-US" strike="sngStrike" dirty="0" err="1"/>
              <a:t>switzerland</a:t>
            </a:r>
            <a:r>
              <a:rPr lang="en-US" strike="sngStrike" dirty="0"/>
              <a:t> </a:t>
            </a:r>
            <a:r>
              <a:rPr lang="en-US" strike="sngStrike" dirty="0" smtClean="0"/>
              <a:t>Luxembourg)</a:t>
            </a:r>
            <a:endParaRPr lang="en-US" strike="sngStrike" dirty="0"/>
          </a:p>
        </p:txBody>
      </p:sp>
      <p:cxnSp>
        <p:nvCxnSpPr>
          <p:cNvPr id="15" name="Straight Connector 14"/>
          <p:cNvCxnSpPr/>
          <p:nvPr/>
        </p:nvCxnSpPr>
        <p:spPr>
          <a:xfrm>
            <a:off x="7278130" y="31284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430530" y="32808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582930" y="34332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30530" y="3240799"/>
            <a:ext cx="4102443"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861140" y="1235676"/>
            <a:ext cx="949299" cy="369332"/>
          </a:xfrm>
          <a:prstGeom prst="rect">
            <a:avLst/>
          </a:prstGeom>
          <a:noFill/>
        </p:spPr>
        <p:txBody>
          <a:bodyPr wrap="none" rtlCol="0">
            <a:spAutoFit/>
          </a:bodyPr>
          <a:lstStyle/>
          <a:p>
            <a:r>
              <a:rPr lang="en-US" dirty="0" smtClean="0"/>
              <a:t>Brussels</a:t>
            </a:r>
            <a:endParaRPr lang="en-US" dirty="0"/>
          </a:p>
        </p:txBody>
      </p:sp>
      <p:sp>
        <p:nvSpPr>
          <p:cNvPr id="19" name="Oval 18"/>
          <p:cNvSpPr/>
          <p:nvPr/>
        </p:nvSpPr>
        <p:spPr>
          <a:xfrm>
            <a:off x="6190425" y="1590672"/>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011444" y="2334338"/>
            <a:ext cx="306569" cy="193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738034" y="740587"/>
            <a:ext cx="1104213" cy="646331"/>
          </a:xfrm>
          <a:prstGeom prst="rect">
            <a:avLst/>
          </a:prstGeom>
          <a:noFill/>
        </p:spPr>
        <p:txBody>
          <a:bodyPr wrap="none" rtlCol="0">
            <a:spAutoFit/>
          </a:bodyPr>
          <a:lstStyle/>
          <a:p>
            <a:r>
              <a:rPr lang="en-US" strike="sngStrike" dirty="0" err="1" smtClean="0"/>
              <a:t>Dr.roos</a:t>
            </a:r>
            <a:endParaRPr lang="en-US" strike="sngStrike" dirty="0" smtClean="0"/>
          </a:p>
          <a:p>
            <a:r>
              <a:rPr lang="en-US" strike="sngStrike" dirty="0" err="1" smtClean="0"/>
              <a:t>vendiagra</a:t>
            </a:r>
            <a:endParaRPr lang="en-US" strike="sngStrike" dirty="0"/>
          </a:p>
        </p:txBody>
      </p:sp>
      <p:sp>
        <p:nvSpPr>
          <p:cNvPr id="46" name="Oval 45"/>
          <p:cNvSpPr/>
          <p:nvPr/>
        </p:nvSpPr>
        <p:spPr>
          <a:xfrm>
            <a:off x="7195509" y="1348171"/>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300779" y="1399046"/>
            <a:ext cx="119737" cy="1040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6944809" y="2282188"/>
            <a:ext cx="475707" cy="428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6190425" y="1605008"/>
            <a:ext cx="488167" cy="1794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235070" y="2959641"/>
            <a:ext cx="5523155" cy="234121"/>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6273478" y="3139258"/>
            <a:ext cx="1227555" cy="12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0553" y="4156851"/>
            <a:ext cx="4933950" cy="2771775"/>
          </a:xfrm>
          <a:prstGeom prst="rect">
            <a:avLst/>
          </a:prstGeom>
        </p:spPr>
      </p:pic>
      <p:sp>
        <p:nvSpPr>
          <p:cNvPr id="11" name="Rectangle 10"/>
          <p:cNvSpPr/>
          <p:nvPr/>
        </p:nvSpPr>
        <p:spPr>
          <a:xfrm>
            <a:off x="1167936" y="6272910"/>
            <a:ext cx="3290453" cy="400110"/>
          </a:xfrm>
          <a:prstGeom prst="rect">
            <a:avLst/>
          </a:prstGeom>
        </p:spPr>
        <p:txBody>
          <a:bodyPr wrap="none">
            <a:spAutoFit/>
          </a:bodyPr>
          <a:lstStyle/>
          <a:p>
            <a:r>
              <a:rPr lang="en-US" sz="2000" dirty="0"/>
              <a:t>https://www.bundesbank.de/</a:t>
            </a:r>
          </a:p>
        </p:txBody>
      </p:sp>
      <p:sp>
        <p:nvSpPr>
          <p:cNvPr id="13" name="Rectangle 12"/>
          <p:cNvSpPr/>
          <p:nvPr/>
        </p:nvSpPr>
        <p:spPr>
          <a:xfrm>
            <a:off x="1178160" y="5903578"/>
            <a:ext cx="2018501" cy="369332"/>
          </a:xfrm>
          <a:prstGeom prst="rect">
            <a:avLst/>
          </a:prstGeom>
        </p:spPr>
        <p:txBody>
          <a:bodyPr wrap="none">
            <a:spAutoFit/>
          </a:bodyPr>
          <a:lstStyle/>
          <a:p>
            <a:r>
              <a:rPr lang="en-US" u="sng" dirty="0" err="1">
                <a:solidFill>
                  <a:srgbClr val="646464"/>
                </a:solidFill>
                <a:latin typeface="frutiger_medium"/>
                <a:hlinkClick r:id="rId6"/>
              </a:rPr>
              <a:t>Dr</a:t>
            </a:r>
            <a:r>
              <a:rPr lang="en-US" u="sng" dirty="0">
                <a:solidFill>
                  <a:srgbClr val="646464"/>
                </a:solidFill>
                <a:latin typeface="frutiger_medium"/>
                <a:hlinkClick r:id="rId6"/>
              </a:rPr>
              <a:t> Joachim Nagel</a:t>
            </a:r>
            <a:endParaRPr lang="en-US" b="0" i="0" dirty="0">
              <a:solidFill>
                <a:srgbClr val="262626"/>
              </a:solidFill>
              <a:effectLst/>
              <a:latin typeface="frutiger_medium"/>
            </a:endParaRPr>
          </a:p>
        </p:txBody>
      </p:sp>
      <p:sp>
        <p:nvSpPr>
          <p:cNvPr id="14" name="Rectangle 13"/>
          <p:cNvSpPr/>
          <p:nvPr/>
        </p:nvSpPr>
        <p:spPr>
          <a:xfrm>
            <a:off x="1201003" y="5596748"/>
            <a:ext cx="2886368" cy="369332"/>
          </a:xfrm>
          <a:prstGeom prst="rect">
            <a:avLst/>
          </a:prstGeom>
        </p:spPr>
        <p:txBody>
          <a:bodyPr wrap="none">
            <a:spAutoFit/>
          </a:bodyPr>
          <a:lstStyle/>
          <a:p>
            <a:r>
              <a:rPr lang="en-US" dirty="0">
                <a:solidFill>
                  <a:srgbClr val="646464"/>
                </a:solidFill>
                <a:latin typeface="frutiger_medium"/>
                <a:hlinkClick r:id="rId7"/>
              </a:rPr>
              <a:t>P</a:t>
            </a:r>
            <a:r>
              <a:rPr lang="en-US" dirty="0" smtClean="0">
                <a:solidFill>
                  <a:srgbClr val="646464"/>
                </a:solidFill>
                <a:latin typeface="frutiger_medium"/>
                <a:hlinkClick r:id="rId7"/>
              </a:rPr>
              <a:t>rof</a:t>
            </a:r>
            <a:r>
              <a:rPr lang="en-US" dirty="0">
                <a:solidFill>
                  <a:srgbClr val="646464"/>
                </a:solidFill>
                <a:latin typeface="frutiger_medium"/>
                <a:hlinkClick r:id="rId7"/>
              </a:rPr>
              <a:t>. Joachim </a:t>
            </a:r>
            <a:r>
              <a:rPr lang="en-US" dirty="0" err="1">
                <a:solidFill>
                  <a:srgbClr val="646464"/>
                </a:solidFill>
                <a:latin typeface="frutiger_medium"/>
                <a:hlinkClick r:id="rId7"/>
              </a:rPr>
              <a:t>Wuermeling</a:t>
            </a:r>
            <a:endParaRPr lang="en-US" b="0" i="0" dirty="0">
              <a:solidFill>
                <a:srgbClr val="262626"/>
              </a:solidFill>
              <a:effectLst/>
              <a:latin typeface="frutiger_medium"/>
            </a:endParaRPr>
          </a:p>
        </p:txBody>
      </p:sp>
      <p:sp>
        <p:nvSpPr>
          <p:cNvPr id="16" name="Rectangle 15"/>
          <p:cNvSpPr/>
          <p:nvPr/>
        </p:nvSpPr>
        <p:spPr>
          <a:xfrm>
            <a:off x="1254068" y="4777501"/>
            <a:ext cx="4249881" cy="369332"/>
          </a:xfrm>
          <a:prstGeom prst="rect">
            <a:avLst/>
          </a:prstGeom>
        </p:spPr>
        <p:txBody>
          <a:bodyPr wrap="none">
            <a:spAutoFit/>
          </a:bodyPr>
          <a:lstStyle/>
          <a:p>
            <a:r>
              <a:rPr lang="en-US" dirty="0">
                <a:solidFill>
                  <a:srgbClr val="262626"/>
                </a:solidFill>
                <a:latin typeface="FrutigerNextW04-Regular"/>
              </a:rPr>
              <a:t>President of the Deutsche Bundesbank,</a:t>
            </a:r>
            <a:endParaRPr lang="en-US" dirty="0"/>
          </a:p>
        </p:txBody>
      </p:sp>
    </p:spTree>
    <p:extLst>
      <p:ext uri="{BB962C8B-B14F-4D97-AF65-F5344CB8AC3E}">
        <p14:creationId xmlns:p14="http://schemas.microsoft.com/office/powerpoint/2010/main" val="1647705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930" y="57556"/>
            <a:ext cx="2256164" cy="2920416"/>
          </a:xfrm>
          <a:prstGeom prst="rect">
            <a:avLst/>
          </a:prstGeom>
        </p:spPr>
      </p:pic>
      <p:pic>
        <p:nvPicPr>
          <p:cNvPr id="50" name="Picture 49"/>
          <p:cNvPicPr>
            <a:picLocks noChangeAspect="1"/>
          </p:cNvPicPr>
          <p:nvPr/>
        </p:nvPicPr>
        <p:blipFill>
          <a:blip r:embed="rId4"/>
          <a:stretch>
            <a:fillRect/>
          </a:stretch>
        </p:blipFill>
        <p:spPr>
          <a:xfrm>
            <a:off x="9094040" y="4506035"/>
            <a:ext cx="3097960" cy="2151939"/>
          </a:xfrm>
          <a:prstGeom prst="rect">
            <a:avLst/>
          </a:prstGeom>
        </p:spPr>
      </p:pic>
      <p:cxnSp>
        <p:nvCxnSpPr>
          <p:cNvPr id="23" name="Straight Connector 22"/>
          <p:cNvCxnSpPr/>
          <p:nvPr/>
        </p:nvCxnSpPr>
        <p:spPr>
          <a:xfrm>
            <a:off x="9256750" y="4482472"/>
            <a:ext cx="3130322" cy="22502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2925" y="2379814"/>
            <a:ext cx="7743825" cy="435292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2925" y="109941"/>
            <a:ext cx="2076229" cy="2736167"/>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8132" y="320722"/>
            <a:ext cx="4933950" cy="2771775"/>
          </a:xfrm>
          <a:prstGeom prst="rect">
            <a:avLst/>
          </a:prstGeom>
        </p:spPr>
      </p:pic>
    </p:spTree>
    <p:extLst>
      <p:ext uri="{BB962C8B-B14F-4D97-AF65-F5344CB8AC3E}">
        <p14:creationId xmlns:p14="http://schemas.microsoft.com/office/powerpoint/2010/main" val="1186527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940" y="335316"/>
            <a:ext cx="2256164" cy="2920416"/>
          </a:xfrm>
          <a:prstGeom prst="rect">
            <a:avLst/>
          </a:prstGeom>
        </p:spPr>
      </p:pic>
      <p:sp>
        <p:nvSpPr>
          <p:cNvPr id="2" name="Rectangle 1"/>
          <p:cNvSpPr/>
          <p:nvPr/>
        </p:nvSpPr>
        <p:spPr>
          <a:xfrm>
            <a:off x="5366290" y="2088746"/>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8" name="Rectangle 7"/>
          <p:cNvSpPr/>
          <p:nvPr/>
        </p:nvSpPr>
        <p:spPr>
          <a:xfrm>
            <a:off x="6887255" y="2843069"/>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27" name="Rectangle 26"/>
          <p:cNvSpPr/>
          <p:nvPr/>
        </p:nvSpPr>
        <p:spPr>
          <a:xfrm>
            <a:off x="5206491" y="2851635"/>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29" name="Rectangle 28"/>
          <p:cNvSpPr/>
          <p:nvPr/>
        </p:nvSpPr>
        <p:spPr>
          <a:xfrm>
            <a:off x="10276390" y="2843069"/>
            <a:ext cx="19156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JAPAN</a:t>
            </a:r>
            <a:endParaRPr lang="en-US" dirty="0"/>
          </a:p>
        </p:txBody>
      </p:sp>
      <p:sp>
        <p:nvSpPr>
          <p:cNvPr id="37" name="Rectangle 36"/>
          <p:cNvSpPr/>
          <p:nvPr/>
        </p:nvSpPr>
        <p:spPr>
          <a:xfrm>
            <a:off x="4093272" y="2426719"/>
            <a:ext cx="562975" cy="923330"/>
          </a:xfrm>
          <a:prstGeom prst="rect">
            <a:avLst/>
          </a:prstGeom>
        </p:spPr>
        <p:txBody>
          <a:bodyPr wrap="none">
            <a:spAutoFit/>
          </a:bodyPr>
          <a:lstStyle/>
          <a:p>
            <a:r>
              <a:rPr lang="en-US" dirty="0" smtClean="0"/>
              <a:t>Nat</a:t>
            </a:r>
          </a:p>
          <a:p>
            <a:r>
              <a:rPr lang="en-US" dirty="0" err="1" smtClean="0"/>
              <a:t>Int</a:t>
            </a:r>
            <a:endParaRPr lang="en-US" dirty="0" smtClean="0"/>
          </a:p>
          <a:p>
            <a:r>
              <a:rPr lang="en-US" dirty="0" smtClean="0"/>
              <a:t>(</a:t>
            </a:r>
            <a:r>
              <a:rPr lang="en-US" dirty="0" err="1" smtClean="0"/>
              <a:t>eu</a:t>
            </a:r>
            <a:r>
              <a:rPr lang="en-US" dirty="0" smtClean="0"/>
              <a:t>)</a:t>
            </a:r>
            <a:endParaRPr lang="en-US" dirty="0"/>
          </a:p>
        </p:txBody>
      </p:sp>
      <p:sp>
        <p:nvSpPr>
          <p:cNvPr id="46" name="Oval 45"/>
          <p:cNvSpPr/>
          <p:nvPr/>
        </p:nvSpPr>
        <p:spPr>
          <a:xfrm>
            <a:off x="7195509" y="1348171"/>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300779" y="1399046"/>
            <a:ext cx="119737" cy="1040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66290" y="2471554"/>
            <a:ext cx="5878975" cy="20672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cxnSp>
        <p:nvCxnSpPr>
          <p:cNvPr id="23" name="Straight Arrow Connector 22"/>
          <p:cNvCxnSpPr/>
          <p:nvPr/>
        </p:nvCxnSpPr>
        <p:spPr>
          <a:xfrm flipH="1" flipV="1">
            <a:off x="6764005" y="2843069"/>
            <a:ext cx="123250" cy="1363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025197" y="4379602"/>
            <a:ext cx="5878975" cy="20672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ASIA</a:t>
            </a:r>
            <a:endParaRPr lang="en-US" b="1" dirty="0">
              <a:solidFill>
                <a:schemeClr val="bg2">
                  <a:lumMod val="50000"/>
                </a:schemeClr>
              </a:solidFill>
            </a:endParaRPr>
          </a:p>
        </p:txBody>
      </p:sp>
      <p:sp>
        <p:nvSpPr>
          <p:cNvPr id="53" name="TextBox 52"/>
          <p:cNvSpPr txBox="1"/>
          <p:nvPr/>
        </p:nvSpPr>
        <p:spPr>
          <a:xfrm>
            <a:off x="2340864" y="5876544"/>
            <a:ext cx="1772986" cy="923330"/>
          </a:xfrm>
          <a:prstGeom prst="rect">
            <a:avLst/>
          </a:prstGeom>
          <a:noFill/>
        </p:spPr>
        <p:txBody>
          <a:bodyPr wrap="none" rtlCol="0">
            <a:spAutoFit/>
          </a:bodyPr>
          <a:lstStyle/>
          <a:p>
            <a:r>
              <a:rPr lang="en-US" dirty="0" smtClean="0"/>
              <a:t>COMPUTER.asia</a:t>
            </a:r>
          </a:p>
          <a:p>
            <a:r>
              <a:rPr lang="en-US" dirty="0" smtClean="0"/>
              <a:t>COMPTUER.eu</a:t>
            </a:r>
          </a:p>
          <a:p>
            <a:r>
              <a:rPr lang="en-US" dirty="0"/>
              <a:t> </a:t>
            </a:r>
            <a:r>
              <a:rPr lang="en-US" dirty="0" err="1" smtClean="0"/>
              <a:t>COMPUTER.east</a:t>
            </a:r>
            <a:endParaRPr lang="en-US" dirty="0"/>
          </a:p>
        </p:txBody>
      </p:sp>
      <p:sp>
        <p:nvSpPr>
          <p:cNvPr id="54" name="TextBox 53"/>
          <p:cNvSpPr txBox="1"/>
          <p:nvPr/>
        </p:nvSpPr>
        <p:spPr>
          <a:xfrm>
            <a:off x="2097024" y="5486400"/>
            <a:ext cx="476412" cy="369332"/>
          </a:xfrm>
          <a:prstGeom prst="rect">
            <a:avLst/>
          </a:prstGeom>
          <a:noFill/>
        </p:spPr>
        <p:txBody>
          <a:bodyPr wrap="none" rtlCol="0">
            <a:spAutoFit/>
          </a:bodyPr>
          <a:lstStyle/>
          <a:p>
            <a:r>
              <a:rPr lang="en-US" dirty="0" smtClean="0"/>
              <a:t>0.1</a:t>
            </a:r>
            <a:endParaRPr lang="en-US" dirty="0"/>
          </a:p>
        </p:txBody>
      </p:sp>
      <p:sp>
        <p:nvSpPr>
          <p:cNvPr id="55" name="Rectangle 54"/>
          <p:cNvSpPr/>
          <p:nvPr/>
        </p:nvSpPr>
        <p:spPr>
          <a:xfrm>
            <a:off x="3587470" y="684084"/>
            <a:ext cx="3561937" cy="369332"/>
          </a:xfrm>
          <a:prstGeom prst="rect">
            <a:avLst/>
          </a:prstGeom>
        </p:spPr>
        <p:txBody>
          <a:bodyPr wrap="none">
            <a:spAutoFit/>
          </a:bodyPr>
          <a:lstStyle/>
          <a:p>
            <a:r>
              <a:rPr lang="en-US" dirty="0"/>
              <a:t>EU 	(&lt;</a:t>
            </a:r>
            <a:r>
              <a:rPr lang="en-US" dirty="0" smtClean="0"/>
              <a:t>s&gt;soviet </a:t>
            </a:r>
            <a:r>
              <a:rPr lang="en-US" dirty="0" err="1"/>
              <a:t>union,ddr</a:t>
            </a:r>
            <a:r>
              <a:rPr lang="en-US" dirty="0"/>
              <a:t>&lt;/s&gt;) </a:t>
            </a:r>
          </a:p>
        </p:txBody>
      </p:sp>
      <p:cxnSp>
        <p:nvCxnSpPr>
          <p:cNvPr id="57" name="Straight Arrow Connector 56"/>
          <p:cNvCxnSpPr/>
          <p:nvPr/>
        </p:nvCxnSpPr>
        <p:spPr>
          <a:xfrm>
            <a:off x="4917158" y="1151965"/>
            <a:ext cx="367570" cy="1221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667460" y="1034644"/>
            <a:ext cx="6096000" cy="646331"/>
          </a:xfrm>
          <a:prstGeom prst="rect">
            <a:avLst/>
          </a:prstGeom>
        </p:spPr>
        <p:txBody>
          <a:bodyPr>
            <a:spAutoFit/>
          </a:bodyPr>
          <a:lstStyle/>
          <a:p>
            <a:r>
              <a:rPr lang="en-US" dirty="0"/>
              <a:t>https://www.europarl.europa.eu/inddem/docs/papers/14%20point%20summary.pdf</a:t>
            </a:r>
          </a:p>
        </p:txBody>
      </p:sp>
      <p:sp>
        <p:nvSpPr>
          <p:cNvPr id="59" name="TextBox 58"/>
          <p:cNvSpPr txBox="1"/>
          <p:nvPr/>
        </p:nvSpPr>
        <p:spPr>
          <a:xfrm>
            <a:off x="3584777" y="342615"/>
            <a:ext cx="2650726" cy="369332"/>
          </a:xfrm>
          <a:prstGeom prst="rect">
            <a:avLst/>
          </a:prstGeom>
          <a:noFill/>
        </p:spPr>
        <p:txBody>
          <a:bodyPr wrap="none" rtlCol="0">
            <a:spAutoFit/>
          </a:bodyPr>
          <a:lstStyle/>
          <a:p>
            <a:r>
              <a:rPr lang="en-US" b="1" dirty="0" smtClean="0"/>
              <a:t>EUROPEAN CONSTITUION</a:t>
            </a:r>
            <a:endParaRPr lang="en-US" b="1" dirty="0"/>
          </a:p>
        </p:txBody>
      </p:sp>
      <p:sp>
        <p:nvSpPr>
          <p:cNvPr id="60" name="TextBox 59"/>
          <p:cNvSpPr txBox="1"/>
          <p:nvPr/>
        </p:nvSpPr>
        <p:spPr>
          <a:xfrm>
            <a:off x="1156314" y="49231"/>
            <a:ext cx="6999865" cy="369332"/>
          </a:xfrm>
          <a:prstGeom prst="rect">
            <a:avLst/>
          </a:prstGeom>
          <a:noFill/>
        </p:spPr>
        <p:txBody>
          <a:bodyPr wrap="none" rtlCol="0">
            <a:spAutoFit/>
          </a:bodyPr>
          <a:lstStyle/>
          <a:p>
            <a:r>
              <a:rPr lang="en-US" dirty="0" smtClean="0"/>
              <a:t>INTERNATIONAL FBI (SAN FRANCISO, BERLIN, FRANKUFRT, FORT WORTH)</a:t>
            </a:r>
            <a:endParaRPr lang="en-US" dirty="0"/>
          </a:p>
        </p:txBody>
      </p:sp>
      <p:cxnSp>
        <p:nvCxnSpPr>
          <p:cNvPr id="62" name="Straight Connector 61"/>
          <p:cNvCxnSpPr/>
          <p:nvPr/>
        </p:nvCxnSpPr>
        <p:spPr>
          <a:xfrm flipV="1">
            <a:off x="4523232" y="1541931"/>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675632" y="1694331"/>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4828032" y="1846731"/>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597810" y="3878980"/>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6444526" y="3765362"/>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6235503" y="3558206"/>
            <a:ext cx="1501965" cy="220553"/>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2067517" y="4383350"/>
            <a:ext cx="3577380" cy="220321"/>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EAST</a:t>
            </a:r>
            <a:endParaRPr lang="en-US" b="1" dirty="0">
              <a:solidFill>
                <a:schemeClr val="bg2">
                  <a:lumMod val="50000"/>
                </a:schemeClr>
              </a:solidFill>
            </a:endParaRPr>
          </a:p>
        </p:txBody>
      </p:sp>
      <p:cxnSp>
        <p:nvCxnSpPr>
          <p:cNvPr id="69" name="Straight Arrow Connector 68"/>
          <p:cNvCxnSpPr/>
          <p:nvPr/>
        </p:nvCxnSpPr>
        <p:spPr>
          <a:xfrm flipV="1">
            <a:off x="4889370" y="2666916"/>
            <a:ext cx="127989" cy="158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6387903" y="3710606"/>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003528" y="3912722"/>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939948" y="3632465"/>
            <a:ext cx="1501965" cy="220553"/>
          </a:xfrm>
          <a:prstGeom prst="line">
            <a:avLst/>
          </a:prstGeom>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4"/>
          <a:stretch>
            <a:fillRect/>
          </a:stretch>
        </p:blipFill>
        <p:spPr>
          <a:xfrm>
            <a:off x="8997696" y="4902421"/>
            <a:ext cx="2667876" cy="1853189"/>
          </a:xfrm>
          <a:prstGeom prst="rect">
            <a:avLst/>
          </a:prstGeom>
        </p:spPr>
      </p:pic>
      <p:cxnSp>
        <p:nvCxnSpPr>
          <p:cNvPr id="75" name="Straight Connector 74"/>
          <p:cNvCxnSpPr/>
          <p:nvPr/>
        </p:nvCxnSpPr>
        <p:spPr>
          <a:xfrm>
            <a:off x="8615390" y="4982222"/>
            <a:ext cx="3381538" cy="1875778"/>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818068" y="5153269"/>
            <a:ext cx="3494867" cy="1446550"/>
          </a:xfrm>
          <a:prstGeom prst="rect">
            <a:avLst/>
          </a:prstGeom>
          <a:noFill/>
        </p:spPr>
        <p:txBody>
          <a:bodyPr wrap="none" rtlCol="0">
            <a:spAutoFit/>
          </a:bodyPr>
          <a:lstStyle/>
          <a:p>
            <a:r>
              <a:rPr lang="en-US" sz="8800" b="1" dirty="0" smtClean="0"/>
              <a:t>WATER</a:t>
            </a:r>
            <a:endParaRPr lang="en-US" sz="8800" b="1" dirty="0"/>
          </a:p>
        </p:txBody>
      </p:sp>
      <p:cxnSp>
        <p:nvCxnSpPr>
          <p:cNvPr id="79" name="Straight Arrow Connector 78"/>
          <p:cNvCxnSpPr/>
          <p:nvPr/>
        </p:nvCxnSpPr>
        <p:spPr>
          <a:xfrm flipV="1">
            <a:off x="4206240" y="6338209"/>
            <a:ext cx="1000251" cy="417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902634" y="6458395"/>
            <a:ext cx="4687437" cy="369332"/>
          </a:xfrm>
          <a:prstGeom prst="rect">
            <a:avLst/>
          </a:prstGeom>
          <a:noFill/>
        </p:spPr>
        <p:txBody>
          <a:bodyPr wrap="none" rtlCol="0">
            <a:spAutoFit/>
          </a:bodyPr>
          <a:lstStyle/>
          <a:p>
            <a:r>
              <a:rPr lang="en-US" dirty="0" err="1" smtClean="0"/>
              <a:t>nonPoliceMacedoniaLogcla</a:t>
            </a:r>
            <a:r>
              <a:rPr lang="en-US" dirty="0" smtClean="0"/>
              <a:t>(</a:t>
            </a:r>
            <a:r>
              <a:rPr lang="en-US" dirty="0" err="1" smtClean="0"/>
              <a:t>GOVERMENT.water</a:t>
            </a:r>
            <a:r>
              <a:rPr lang="en-US" dirty="0" smtClean="0"/>
              <a:t>)</a:t>
            </a:r>
            <a:endParaRPr lang="en-US" dirty="0"/>
          </a:p>
        </p:txBody>
      </p:sp>
    </p:spTree>
    <p:extLst>
      <p:ext uri="{BB962C8B-B14F-4D97-AF65-F5344CB8AC3E}">
        <p14:creationId xmlns:p14="http://schemas.microsoft.com/office/powerpoint/2010/main" val="882555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sp>
        <p:nvSpPr>
          <p:cNvPr id="3" name="TextBox 2"/>
          <p:cNvSpPr txBox="1"/>
          <p:nvPr/>
        </p:nvSpPr>
        <p:spPr>
          <a:xfrm>
            <a:off x="4596384" y="5474208"/>
            <a:ext cx="6929141" cy="646331"/>
          </a:xfrm>
          <a:prstGeom prst="rect">
            <a:avLst/>
          </a:prstGeom>
          <a:noFill/>
        </p:spPr>
        <p:txBody>
          <a:bodyPr wrap="none" rtlCol="0">
            <a:spAutoFit/>
          </a:bodyPr>
          <a:lstStyle/>
          <a:p>
            <a:r>
              <a:rPr lang="en-US" dirty="0" smtClean="0"/>
              <a:t>There were 250 database connections </a:t>
            </a:r>
            <a:r>
              <a:rPr lang="en-US" strike="sngStrike" dirty="0" smtClean="0"/>
              <a:t>(IBM:DB2) </a:t>
            </a:r>
            <a:r>
              <a:rPr lang="en-US" dirty="0" smtClean="0"/>
              <a:t>COMPUTER:DATABASE</a:t>
            </a:r>
          </a:p>
          <a:p>
            <a:r>
              <a:rPr lang="en-US" dirty="0" smtClean="0"/>
              <a:t>For </a:t>
            </a:r>
            <a:r>
              <a:rPr lang="en-US" b="1" dirty="0" smtClean="0"/>
              <a:t>WATER</a:t>
            </a:r>
            <a:endParaRPr lang="en-US" b="1" dirty="0"/>
          </a:p>
        </p:txBody>
      </p:sp>
      <p:cxnSp>
        <p:nvCxnSpPr>
          <p:cNvPr id="9" name="Straight Arrow Connector 8"/>
          <p:cNvCxnSpPr/>
          <p:nvPr/>
        </p:nvCxnSpPr>
        <p:spPr>
          <a:xfrm flipV="1">
            <a:off x="9521952" y="4315968"/>
            <a:ext cx="950976" cy="115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375392" y="3784922"/>
            <a:ext cx="4016997" cy="646331"/>
          </a:xfrm>
          <a:prstGeom prst="rect">
            <a:avLst/>
          </a:prstGeom>
          <a:noFill/>
        </p:spPr>
        <p:txBody>
          <a:bodyPr wrap="none" rtlCol="0">
            <a:spAutoFit/>
          </a:bodyPr>
          <a:lstStyle/>
          <a:p>
            <a:r>
              <a:rPr lang="en-US" dirty="0" smtClean="0"/>
              <a:t>JFK(OPPORTUNITY) 0.1</a:t>
            </a:r>
          </a:p>
          <a:p>
            <a:r>
              <a:rPr lang="en-US" dirty="0"/>
              <a:t> </a:t>
            </a:r>
            <a:r>
              <a:rPr lang="en-US" dirty="0" smtClean="0"/>
              <a:t>  </a:t>
            </a:r>
            <a:r>
              <a:rPr lang="en-US" dirty="0" err="1" smtClean="0"/>
              <a:t>nonPoliceWEALTHLogical.nonPolicieCfg</a:t>
            </a:r>
            <a:endParaRPr lang="en-US" dirty="0"/>
          </a:p>
        </p:txBody>
      </p:sp>
      <p:sp>
        <p:nvSpPr>
          <p:cNvPr id="14" name="TextBox 13"/>
          <p:cNvSpPr txBox="1"/>
          <p:nvPr/>
        </p:nvSpPr>
        <p:spPr>
          <a:xfrm>
            <a:off x="10654654" y="4583398"/>
            <a:ext cx="2220544" cy="369332"/>
          </a:xfrm>
          <a:prstGeom prst="rect">
            <a:avLst/>
          </a:prstGeom>
          <a:noFill/>
        </p:spPr>
        <p:txBody>
          <a:bodyPr wrap="none" rtlCol="0">
            <a:spAutoFit/>
          </a:bodyPr>
          <a:lstStyle/>
          <a:p>
            <a:r>
              <a:rPr lang="en-US" dirty="0" smtClean="0"/>
              <a:t>- </a:t>
            </a:r>
            <a:r>
              <a:rPr lang="en-US" strike="sngStrike" dirty="0" err="1" smtClean="0"/>
              <a:t>wget</a:t>
            </a:r>
            <a:r>
              <a:rPr lang="en-US" dirty="0" smtClean="0"/>
              <a:t> (</a:t>
            </a:r>
            <a:r>
              <a:rPr lang="en-US" strike="sngStrike" dirty="0" smtClean="0"/>
              <a:t>new business)</a:t>
            </a:r>
            <a:endParaRPr lang="en-US" strike="sngStrike"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401186" y="3528967"/>
            <a:ext cx="950976" cy="115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0472928" y="3255264"/>
            <a:ext cx="3858300" cy="369332"/>
          </a:xfrm>
          <a:prstGeom prst="rect">
            <a:avLst/>
          </a:prstGeom>
        </p:spPr>
        <p:txBody>
          <a:bodyPr wrap="none">
            <a:spAutoFit/>
          </a:bodyPr>
          <a:lstStyle/>
          <a:p>
            <a:r>
              <a:rPr lang="en-US" dirty="0" err="1"/>
              <a:t>nonPoliceWEALTHLogical.nonPolicieCfg</a:t>
            </a:r>
            <a:endParaRPr lang="en-US" dirty="0"/>
          </a:p>
        </p:txBody>
      </p:sp>
      <p:pic>
        <p:nvPicPr>
          <p:cNvPr id="19" name="Picture 18"/>
          <p:cNvPicPr>
            <a:picLocks noChangeAspect="1"/>
          </p:cNvPicPr>
          <p:nvPr/>
        </p:nvPicPr>
        <p:blipFill>
          <a:blip r:embed="rId4"/>
          <a:stretch>
            <a:fillRect/>
          </a:stretch>
        </p:blipFill>
        <p:spPr>
          <a:xfrm>
            <a:off x="6441211" y="3546716"/>
            <a:ext cx="2667876" cy="1853189"/>
          </a:xfrm>
          <a:prstGeom prst="rect">
            <a:avLst/>
          </a:prstGeom>
        </p:spPr>
      </p:pic>
      <p:sp>
        <p:nvSpPr>
          <p:cNvPr id="20" name="Rectangle 19"/>
          <p:cNvSpPr/>
          <p:nvPr/>
        </p:nvSpPr>
        <p:spPr>
          <a:xfrm>
            <a:off x="4586022" y="3238029"/>
            <a:ext cx="6096000" cy="923330"/>
          </a:xfrm>
          <a:prstGeom prst="rect">
            <a:avLst/>
          </a:prstGeom>
        </p:spPr>
        <p:txBody>
          <a:bodyPr>
            <a:spAutoFit/>
          </a:bodyPr>
          <a:lstStyle/>
          <a:p>
            <a:r>
              <a:rPr lang="en-US" dirty="0"/>
              <a:t>There were 250 database connections </a:t>
            </a:r>
            <a:r>
              <a:rPr lang="en-US" strike="sngStrike" dirty="0"/>
              <a:t>(IBM:DB2) </a:t>
            </a:r>
            <a:r>
              <a:rPr lang="en-US" dirty="0"/>
              <a:t>COMPUTER:DATABASE</a:t>
            </a:r>
          </a:p>
          <a:p>
            <a:r>
              <a:rPr lang="en-US" dirty="0"/>
              <a:t>For </a:t>
            </a:r>
            <a:r>
              <a:rPr lang="en-US" b="1" dirty="0" smtClean="0"/>
              <a:t>WEALTH</a:t>
            </a:r>
            <a:r>
              <a:rPr lang="en-US" dirty="0" smtClean="0"/>
              <a:t>:</a:t>
            </a:r>
            <a:r>
              <a:rPr lang="en-US" b="1" dirty="0" smtClean="0"/>
              <a:t>WATER</a:t>
            </a:r>
            <a:endParaRPr lang="en-US" b="1" dirty="0"/>
          </a:p>
        </p:txBody>
      </p:sp>
      <p:sp>
        <p:nvSpPr>
          <p:cNvPr id="23" name="Rectangle 22"/>
          <p:cNvSpPr/>
          <p:nvPr/>
        </p:nvSpPr>
        <p:spPr>
          <a:xfrm>
            <a:off x="6029771" y="598595"/>
            <a:ext cx="6096000" cy="923330"/>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wealth over the past two years likely held down consumer spending relative to disposable personal income.</a:t>
            </a:r>
            <a:endParaRPr lang="en-US" dirty="0"/>
          </a:p>
        </p:txBody>
      </p:sp>
      <p:pic>
        <p:nvPicPr>
          <p:cNvPr id="24" name="Picture 23"/>
          <p:cNvPicPr>
            <a:picLocks noChangeAspect="1"/>
          </p:cNvPicPr>
          <p:nvPr/>
        </p:nvPicPr>
        <p:blipFill>
          <a:blip r:embed="rId5"/>
          <a:stretch>
            <a:fillRect/>
          </a:stretch>
        </p:blipFill>
        <p:spPr>
          <a:xfrm>
            <a:off x="6149112" y="1568841"/>
            <a:ext cx="2238095" cy="1495238"/>
          </a:xfrm>
          <a:prstGeom prst="rect">
            <a:avLst/>
          </a:prstGeom>
        </p:spPr>
      </p:pic>
      <p:cxnSp>
        <p:nvCxnSpPr>
          <p:cNvPr id="26" name="Straight Connector 25"/>
          <p:cNvCxnSpPr/>
          <p:nvPr/>
        </p:nvCxnSpPr>
        <p:spPr>
          <a:xfrm flipV="1">
            <a:off x="6149112" y="3528967"/>
            <a:ext cx="3372840" cy="187093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Tree>
    <p:extLst>
      <p:ext uri="{BB962C8B-B14F-4D97-AF65-F5344CB8AC3E}">
        <p14:creationId xmlns:p14="http://schemas.microsoft.com/office/powerpoint/2010/main" val="1559988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sp>
        <p:nvSpPr>
          <p:cNvPr id="3" name="TextBox 2"/>
          <p:cNvSpPr txBox="1"/>
          <p:nvPr/>
        </p:nvSpPr>
        <p:spPr>
          <a:xfrm>
            <a:off x="4596384" y="5474208"/>
            <a:ext cx="6929141" cy="646331"/>
          </a:xfrm>
          <a:prstGeom prst="rect">
            <a:avLst/>
          </a:prstGeom>
          <a:noFill/>
        </p:spPr>
        <p:txBody>
          <a:bodyPr wrap="none" rtlCol="0">
            <a:spAutoFit/>
          </a:bodyPr>
          <a:lstStyle/>
          <a:p>
            <a:r>
              <a:rPr lang="en-US" dirty="0" smtClean="0"/>
              <a:t>There were 250 database connections </a:t>
            </a:r>
            <a:r>
              <a:rPr lang="en-US" strike="sngStrike" dirty="0" smtClean="0"/>
              <a:t>(IBM:DB2) </a:t>
            </a:r>
            <a:r>
              <a:rPr lang="en-US" dirty="0" smtClean="0"/>
              <a:t>COMPUTER:DATABASE</a:t>
            </a:r>
          </a:p>
          <a:p>
            <a:r>
              <a:rPr lang="en-US" dirty="0" smtClean="0"/>
              <a:t>For </a:t>
            </a:r>
            <a:r>
              <a:rPr lang="en-US" b="1" dirty="0" smtClean="0"/>
              <a:t>RICE</a:t>
            </a:r>
            <a:endParaRPr lang="en-US" b="1" dirty="0"/>
          </a:p>
        </p:txBody>
      </p:sp>
      <p:cxnSp>
        <p:nvCxnSpPr>
          <p:cNvPr id="9" name="Straight Arrow Connector 8"/>
          <p:cNvCxnSpPr/>
          <p:nvPr/>
        </p:nvCxnSpPr>
        <p:spPr>
          <a:xfrm flipV="1">
            <a:off x="9521952" y="4315968"/>
            <a:ext cx="950976" cy="115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375392" y="3784922"/>
            <a:ext cx="4016997" cy="646331"/>
          </a:xfrm>
          <a:prstGeom prst="rect">
            <a:avLst/>
          </a:prstGeom>
          <a:noFill/>
        </p:spPr>
        <p:txBody>
          <a:bodyPr wrap="none" rtlCol="0">
            <a:spAutoFit/>
          </a:bodyPr>
          <a:lstStyle/>
          <a:p>
            <a:r>
              <a:rPr lang="en-US" dirty="0" smtClean="0"/>
              <a:t>JFK(OPPORTUNITY) 0.1</a:t>
            </a:r>
          </a:p>
          <a:p>
            <a:r>
              <a:rPr lang="en-US" dirty="0"/>
              <a:t> </a:t>
            </a:r>
            <a:r>
              <a:rPr lang="en-US" dirty="0" smtClean="0"/>
              <a:t>  </a:t>
            </a:r>
            <a:r>
              <a:rPr lang="en-US" dirty="0" err="1" smtClean="0"/>
              <a:t>nonPoliceWEALTHLogical.nonPolicieCfg</a:t>
            </a:r>
            <a:endParaRPr lang="en-US" dirty="0"/>
          </a:p>
        </p:txBody>
      </p:sp>
      <p:sp>
        <p:nvSpPr>
          <p:cNvPr id="14" name="TextBox 13"/>
          <p:cNvSpPr txBox="1"/>
          <p:nvPr/>
        </p:nvSpPr>
        <p:spPr>
          <a:xfrm>
            <a:off x="10654654" y="4583398"/>
            <a:ext cx="2220544" cy="369332"/>
          </a:xfrm>
          <a:prstGeom prst="rect">
            <a:avLst/>
          </a:prstGeom>
          <a:noFill/>
        </p:spPr>
        <p:txBody>
          <a:bodyPr wrap="none" rtlCol="0">
            <a:spAutoFit/>
          </a:bodyPr>
          <a:lstStyle/>
          <a:p>
            <a:r>
              <a:rPr lang="en-US" dirty="0" smtClean="0"/>
              <a:t>- </a:t>
            </a:r>
            <a:r>
              <a:rPr lang="en-US" strike="sngStrike" dirty="0" err="1" smtClean="0"/>
              <a:t>wget</a:t>
            </a:r>
            <a:r>
              <a:rPr lang="en-US" dirty="0" smtClean="0"/>
              <a:t> (</a:t>
            </a:r>
            <a:r>
              <a:rPr lang="en-US" strike="sngStrike" dirty="0" smtClean="0"/>
              <a:t>new business)</a:t>
            </a:r>
            <a:endParaRPr lang="en-US" strike="sngStrike"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401186" y="3528967"/>
            <a:ext cx="950976" cy="115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0472928" y="3255264"/>
            <a:ext cx="3858300" cy="369332"/>
          </a:xfrm>
          <a:prstGeom prst="rect">
            <a:avLst/>
          </a:prstGeom>
        </p:spPr>
        <p:txBody>
          <a:bodyPr wrap="none">
            <a:spAutoFit/>
          </a:bodyPr>
          <a:lstStyle/>
          <a:p>
            <a:r>
              <a:rPr lang="en-US" dirty="0" err="1"/>
              <a:t>nonPoliceWEALTHLogical.nonPolicieCfg</a:t>
            </a:r>
            <a:endParaRPr lang="en-US" dirty="0"/>
          </a:p>
        </p:txBody>
      </p:sp>
      <p:pic>
        <p:nvPicPr>
          <p:cNvPr id="19" name="Picture 18"/>
          <p:cNvPicPr>
            <a:picLocks noChangeAspect="1"/>
          </p:cNvPicPr>
          <p:nvPr/>
        </p:nvPicPr>
        <p:blipFill>
          <a:blip r:embed="rId4"/>
          <a:stretch>
            <a:fillRect/>
          </a:stretch>
        </p:blipFill>
        <p:spPr>
          <a:xfrm>
            <a:off x="6441211" y="3546716"/>
            <a:ext cx="2667876" cy="1853189"/>
          </a:xfrm>
          <a:prstGeom prst="rect">
            <a:avLst/>
          </a:prstGeom>
        </p:spPr>
      </p:pic>
      <p:sp>
        <p:nvSpPr>
          <p:cNvPr id="20" name="Rectangle 19"/>
          <p:cNvSpPr/>
          <p:nvPr/>
        </p:nvSpPr>
        <p:spPr>
          <a:xfrm>
            <a:off x="4586022" y="3238029"/>
            <a:ext cx="6096000" cy="923330"/>
          </a:xfrm>
          <a:prstGeom prst="rect">
            <a:avLst/>
          </a:prstGeom>
        </p:spPr>
        <p:txBody>
          <a:bodyPr>
            <a:spAutoFit/>
          </a:bodyPr>
          <a:lstStyle/>
          <a:p>
            <a:r>
              <a:rPr lang="en-US" dirty="0"/>
              <a:t>There were 250 database connections </a:t>
            </a:r>
            <a:r>
              <a:rPr lang="en-US" strike="sngStrike" dirty="0"/>
              <a:t>(IBM:DB2) </a:t>
            </a:r>
            <a:r>
              <a:rPr lang="en-US" dirty="0"/>
              <a:t>COMPUTER:DATABASE</a:t>
            </a:r>
          </a:p>
          <a:p>
            <a:r>
              <a:rPr lang="en-US" dirty="0"/>
              <a:t>For </a:t>
            </a:r>
            <a:r>
              <a:rPr lang="en-US" b="1" dirty="0" smtClean="0"/>
              <a:t>WEALTH</a:t>
            </a:r>
            <a:r>
              <a:rPr lang="en-US" dirty="0" smtClean="0"/>
              <a:t>:</a:t>
            </a:r>
            <a:r>
              <a:rPr lang="en-US" b="1" dirty="0" smtClean="0"/>
              <a:t>RICE</a:t>
            </a:r>
            <a:endParaRPr lang="en-US" b="1" dirty="0"/>
          </a:p>
        </p:txBody>
      </p:sp>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5"/>
          <a:stretch>
            <a:fillRect/>
          </a:stretch>
        </p:blipFill>
        <p:spPr>
          <a:xfrm>
            <a:off x="6149112" y="1568841"/>
            <a:ext cx="2238095" cy="1495238"/>
          </a:xfrm>
          <a:prstGeom prst="rect">
            <a:avLst/>
          </a:prstGeom>
        </p:spPr>
      </p:pic>
      <p:cxnSp>
        <p:nvCxnSpPr>
          <p:cNvPr id="26" name="Straight Connector 25"/>
          <p:cNvCxnSpPr/>
          <p:nvPr/>
        </p:nvCxnSpPr>
        <p:spPr>
          <a:xfrm flipV="1">
            <a:off x="6149112" y="3528967"/>
            <a:ext cx="3372840" cy="187093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pic>
        <p:nvPicPr>
          <p:cNvPr id="8" name="Picture 7"/>
          <p:cNvPicPr>
            <a:picLocks noChangeAspect="1"/>
          </p:cNvPicPr>
          <p:nvPr/>
        </p:nvPicPr>
        <p:blipFill>
          <a:blip r:embed="rId7"/>
          <a:stretch>
            <a:fillRect/>
          </a:stretch>
        </p:blipFill>
        <p:spPr>
          <a:xfrm>
            <a:off x="1608669" y="4399760"/>
            <a:ext cx="2977353" cy="990656"/>
          </a:xfrm>
          <a:prstGeom prst="rect">
            <a:avLst/>
          </a:prstGeom>
        </p:spPr>
      </p:pic>
      <p:sp>
        <p:nvSpPr>
          <p:cNvPr id="10" name="Rectangle 9"/>
          <p:cNvSpPr/>
          <p:nvPr/>
        </p:nvSpPr>
        <p:spPr>
          <a:xfrm>
            <a:off x="2353056" y="5986272"/>
            <a:ext cx="1682496"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AFRICA</a:t>
            </a:r>
            <a:endParaRPr lang="en-US" dirty="0"/>
          </a:p>
        </p:txBody>
      </p:sp>
      <p:cxnSp>
        <p:nvCxnSpPr>
          <p:cNvPr id="12" name="Straight Arrow Connector 11"/>
          <p:cNvCxnSpPr/>
          <p:nvPr/>
        </p:nvCxnSpPr>
        <p:spPr>
          <a:xfrm flipV="1">
            <a:off x="3523488" y="5242560"/>
            <a:ext cx="597408" cy="55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8"/>
          <a:stretch>
            <a:fillRect/>
          </a:stretch>
        </p:blipFill>
        <p:spPr>
          <a:xfrm>
            <a:off x="10491823" y="2246637"/>
            <a:ext cx="682985" cy="810697"/>
          </a:xfrm>
          <a:prstGeom prst="rect">
            <a:avLst/>
          </a:prstGeom>
        </p:spPr>
      </p:pic>
      <p:cxnSp>
        <p:nvCxnSpPr>
          <p:cNvPr id="30" name="Straight Arrow Connector 29"/>
          <p:cNvCxnSpPr/>
          <p:nvPr/>
        </p:nvCxnSpPr>
        <p:spPr>
          <a:xfrm flipV="1">
            <a:off x="5510784" y="3263444"/>
            <a:ext cx="365760" cy="5404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spTree>
    <p:extLst>
      <p:ext uri="{BB962C8B-B14F-4D97-AF65-F5344CB8AC3E}">
        <p14:creationId xmlns:p14="http://schemas.microsoft.com/office/powerpoint/2010/main" val="1530978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4"/>
          <a:stretch>
            <a:fillRect/>
          </a:stretch>
        </p:blipFill>
        <p:spPr>
          <a:xfrm>
            <a:off x="6149112" y="1568841"/>
            <a:ext cx="2238095" cy="149523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pic>
        <p:nvPicPr>
          <p:cNvPr id="27" name="Picture 26"/>
          <p:cNvPicPr>
            <a:picLocks noChangeAspect="1"/>
          </p:cNvPicPr>
          <p:nvPr/>
        </p:nvPicPr>
        <p:blipFill>
          <a:blip r:embed="rId6"/>
          <a:stretch>
            <a:fillRect/>
          </a:stretch>
        </p:blipFill>
        <p:spPr>
          <a:xfrm>
            <a:off x="10491823" y="2246637"/>
            <a:ext cx="682985" cy="810697"/>
          </a:xfrm>
          <a:prstGeom prst="rect">
            <a:avLst/>
          </a:prstGeom>
        </p:spPr>
      </p:pic>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1374" y="4066922"/>
            <a:ext cx="2095500" cy="2724150"/>
          </a:xfrm>
          <a:prstGeom prst="rect">
            <a:avLst/>
          </a:prstGeom>
        </p:spPr>
      </p:pic>
      <p:cxnSp>
        <p:nvCxnSpPr>
          <p:cNvPr id="32" name="Straight Connector 31"/>
          <p:cNvCxnSpPr/>
          <p:nvPr/>
        </p:nvCxnSpPr>
        <p:spPr>
          <a:xfrm>
            <a:off x="3499104" y="4066922"/>
            <a:ext cx="3048000" cy="2541142"/>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86585" y="4347163"/>
            <a:ext cx="1459438" cy="369332"/>
          </a:xfrm>
          <a:prstGeom prst="rect">
            <a:avLst/>
          </a:prstGeom>
          <a:noFill/>
        </p:spPr>
        <p:txBody>
          <a:bodyPr wrap="none" rtlCol="0">
            <a:spAutoFit/>
          </a:bodyPr>
          <a:lstStyle/>
          <a:p>
            <a:r>
              <a:rPr lang="en-US" dirty="0" smtClean="0"/>
              <a:t>WEALTH:LAW</a:t>
            </a:r>
            <a:endParaRPr lang="en-US" dirty="0"/>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7158" y="3947761"/>
            <a:ext cx="1306157" cy="1826443"/>
          </a:xfrm>
          <a:prstGeom prst="rect">
            <a:avLst/>
          </a:prstGeom>
        </p:spPr>
      </p:pic>
      <p:cxnSp>
        <p:nvCxnSpPr>
          <p:cNvPr id="36" name="Straight Connector 35"/>
          <p:cNvCxnSpPr/>
          <p:nvPr/>
        </p:nvCxnSpPr>
        <p:spPr>
          <a:xfrm>
            <a:off x="9309315" y="3865955"/>
            <a:ext cx="3048000" cy="2541142"/>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831557" y="5986272"/>
            <a:ext cx="3983013" cy="369332"/>
          </a:xfrm>
          <a:prstGeom prst="rect">
            <a:avLst/>
          </a:prstGeom>
          <a:noFill/>
        </p:spPr>
        <p:txBody>
          <a:bodyPr wrap="none" rtlCol="0">
            <a:spAutoFit/>
          </a:bodyPr>
          <a:lstStyle/>
          <a:p>
            <a:r>
              <a:rPr lang="en-US" dirty="0" smtClean="0"/>
              <a:t>Evil step mother: 1D8723.COMPLAINING</a:t>
            </a:r>
            <a:endParaRPr lang="en-US" dirty="0"/>
          </a:p>
        </p:txBody>
      </p:sp>
      <p:cxnSp>
        <p:nvCxnSpPr>
          <p:cNvPr id="39" name="Straight Connector 38"/>
          <p:cNvCxnSpPr>
            <a:stCxn id="37" idx="1"/>
          </p:cNvCxnSpPr>
          <p:nvPr/>
        </p:nvCxnSpPr>
        <p:spPr>
          <a:xfrm>
            <a:off x="8831557" y="6170938"/>
            <a:ext cx="1850465"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descr="Angela Merkel Biograph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07877" y="5301492"/>
            <a:ext cx="1826079" cy="1369559"/>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a:off x="6547104" y="5136526"/>
            <a:ext cx="2762211" cy="1654546"/>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302776" y="3580465"/>
            <a:ext cx="808042" cy="369332"/>
          </a:xfrm>
          <a:prstGeom prst="rect">
            <a:avLst/>
          </a:prstGeom>
          <a:noFill/>
        </p:spPr>
        <p:txBody>
          <a:bodyPr wrap="none" rtlCol="0">
            <a:spAutoFit/>
          </a:bodyPr>
          <a:lstStyle/>
          <a:p>
            <a:r>
              <a:rPr lang="en-US" strike="sngStrike" dirty="0" smtClean="0"/>
              <a:t>source</a:t>
            </a:r>
            <a:endParaRPr lang="en-US" strike="sngStrike" dirty="0"/>
          </a:p>
        </p:txBody>
      </p:sp>
    </p:spTree>
    <p:extLst>
      <p:ext uri="{BB962C8B-B14F-4D97-AF65-F5344CB8AC3E}">
        <p14:creationId xmlns:p14="http://schemas.microsoft.com/office/powerpoint/2010/main" val="133881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5934221" y="4499993"/>
            <a:ext cx="2667876" cy="1853189"/>
          </a:xfrm>
          <a:prstGeom prst="rect">
            <a:avLst/>
          </a:prstGeom>
        </p:spPr>
      </p:pic>
      <p:sp>
        <p:nvSpPr>
          <p:cNvPr id="20" name="Rectangle 19"/>
          <p:cNvSpPr/>
          <p:nvPr/>
        </p:nvSpPr>
        <p:spPr>
          <a:xfrm>
            <a:off x="4586022" y="3238029"/>
            <a:ext cx="6096000" cy="923330"/>
          </a:xfrm>
          <a:prstGeom prst="rect">
            <a:avLst/>
          </a:prstGeom>
        </p:spPr>
        <p:txBody>
          <a:bodyPr>
            <a:spAutoFit/>
          </a:bodyPr>
          <a:lstStyle/>
          <a:p>
            <a:r>
              <a:rPr lang="en-US" dirty="0"/>
              <a:t>There were 250 database connections </a:t>
            </a:r>
            <a:r>
              <a:rPr lang="en-US" strike="sngStrike" dirty="0"/>
              <a:t>(IBM:DB2) </a:t>
            </a:r>
            <a:r>
              <a:rPr lang="en-US" dirty="0"/>
              <a:t>COMPUTER:DATABASE</a:t>
            </a:r>
          </a:p>
          <a:p>
            <a:r>
              <a:rPr lang="en-US" dirty="0"/>
              <a:t>For </a:t>
            </a:r>
            <a:r>
              <a:rPr lang="en-US" b="1" dirty="0" smtClean="0"/>
              <a:t>WEALTH</a:t>
            </a:r>
            <a:r>
              <a:rPr lang="en-US" dirty="0" smtClean="0"/>
              <a:t>:</a:t>
            </a:r>
            <a:r>
              <a:rPr lang="en-US" b="1" dirty="0" smtClean="0"/>
              <a:t>RICE</a:t>
            </a:r>
            <a:endParaRPr lang="en-US" b="1" dirty="0"/>
          </a:p>
        </p:txBody>
      </p:sp>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5"/>
          <a:stretch>
            <a:fillRect/>
          </a:stretch>
        </p:blipFill>
        <p:spPr>
          <a:xfrm>
            <a:off x="6149112" y="1568841"/>
            <a:ext cx="2238095" cy="1495238"/>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pic>
        <p:nvPicPr>
          <p:cNvPr id="8" name="Picture 7"/>
          <p:cNvPicPr>
            <a:picLocks noChangeAspect="1"/>
          </p:cNvPicPr>
          <p:nvPr/>
        </p:nvPicPr>
        <p:blipFill>
          <a:blip r:embed="rId7"/>
          <a:stretch>
            <a:fillRect/>
          </a:stretch>
        </p:blipFill>
        <p:spPr>
          <a:xfrm>
            <a:off x="1608669" y="4399760"/>
            <a:ext cx="2977353" cy="990656"/>
          </a:xfrm>
          <a:prstGeom prst="rect">
            <a:avLst/>
          </a:prstGeom>
        </p:spPr>
      </p:pic>
      <p:sp>
        <p:nvSpPr>
          <p:cNvPr id="10" name="Rectangle 9"/>
          <p:cNvSpPr/>
          <p:nvPr/>
        </p:nvSpPr>
        <p:spPr>
          <a:xfrm>
            <a:off x="2353056" y="5986272"/>
            <a:ext cx="1682496"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AFRICA</a:t>
            </a:r>
            <a:endParaRPr lang="en-US" dirty="0"/>
          </a:p>
        </p:txBody>
      </p:sp>
      <p:cxnSp>
        <p:nvCxnSpPr>
          <p:cNvPr id="12" name="Straight Arrow Connector 11"/>
          <p:cNvCxnSpPr/>
          <p:nvPr/>
        </p:nvCxnSpPr>
        <p:spPr>
          <a:xfrm flipV="1">
            <a:off x="3645408" y="5242561"/>
            <a:ext cx="475488" cy="599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8"/>
          <a:stretch>
            <a:fillRect/>
          </a:stretch>
        </p:blipFill>
        <p:spPr>
          <a:xfrm>
            <a:off x="10491823" y="2246637"/>
            <a:ext cx="682985" cy="810697"/>
          </a:xfrm>
          <a:prstGeom prst="rect">
            <a:avLst/>
          </a:prstGeom>
        </p:spPr>
      </p:pic>
      <p:cxnSp>
        <p:nvCxnSpPr>
          <p:cNvPr id="30" name="Straight Arrow Connector 29"/>
          <p:cNvCxnSpPr/>
          <p:nvPr/>
        </p:nvCxnSpPr>
        <p:spPr>
          <a:xfrm flipV="1">
            <a:off x="5510784" y="3263444"/>
            <a:ext cx="365760" cy="5404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96387" y="3682854"/>
            <a:ext cx="996650" cy="1295645"/>
          </a:xfrm>
          <a:prstGeom prst="rect">
            <a:avLst/>
          </a:prstGeom>
        </p:spPr>
      </p:pic>
      <p:sp>
        <p:nvSpPr>
          <p:cNvPr id="11" name="TextBox 10"/>
          <p:cNvSpPr txBox="1"/>
          <p:nvPr/>
        </p:nvSpPr>
        <p:spPr>
          <a:xfrm>
            <a:off x="10471331" y="3746805"/>
            <a:ext cx="2109360" cy="923330"/>
          </a:xfrm>
          <a:prstGeom prst="rect">
            <a:avLst/>
          </a:prstGeom>
          <a:noFill/>
        </p:spPr>
        <p:txBody>
          <a:bodyPr wrap="none" rtlCol="0">
            <a:spAutoFit/>
          </a:bodyPr>
          <a:lstStyle/>
          <a:p>
            <a:r>
              <a:rPr lang="en-US" strike="sngStrike" dirty="0" smtClean="0"/>
              <a:t>There are too</a:t>
            </a:r>
          </a:p>
          <a:p>
            <a:r>
              <a:rPr lang="en-US" strike="sngStrike" dirty="0" smtClean="0"/>
              <a:t>Many Africans</a:t>
            </a:r>
          </a:p>
          <a:p>
            <a:r>
              <a:rPr lang="en-US" strike="sngStrike" dirty="0" smtClean="0"/>
              <a:t>(</a:t>
            </a:r>
            <a:r>
              <a:rPr lang="en-US" strike="sngStrike" dirty="0" err="1" smtClean="0"/>
              <a:t>peope</a:t>
            </a:r>
            <a:r>
              <a:rPr lang="en-US" strike="sngStrike" dirty="0" smtClean="0"/>
              <a:t> in the world)</a:t>
            </a:r>
            <a:endParaRPr lang="en-US" strike="sngStrike" dirty="0"/>
          </a:p>
        </p:txBody>
      </p:sp>
      <p:cxnSp>
        <p:nvCxnSpPr>
          <p:cNvPr id="29" name="Straight Connector 28"/>
          <p:cNvCxnSpPr/>
          <p:nvPr/>
        </p:nvCxnSpPr>
        <p:spPr>
          <a:xfrm flipV="1">
            <a:off x="9305592" y="3487316"/>
            <a:ext cx="1109830" cy="16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843426" y="3841281"/>
            <a:ext cx="2786626" cy="2730207"/>
          </a:xfrm>
          <a:prstGeom prst="line">
            <a:avLst/>
          </a:prstGeom>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8462" y="5174037"/>
            <a:ext cx="952500" cy="1219200"/>
          </a:xfrm>
          <a:prstGeom prst="rect">
            <a:avLst/>
          </a:prstGeom>
        </p:spPr>
      </p:pic>
      <p:sp>
        <p:nvSpPr>
          <p:cNvPr id="37" name="TextBox 36"/>
          <p:cNvSpPr txBox="1"/>
          <p:nvPr/>
        </p:nvSpPr>
        <p:spPr>
          <a:xfrm>
            <a:off x="10682022" y="5390416"/>
            <a:ext cx="1147622" cy="646331"/>
          </a:xfrm>
          <a:prstGeom prst="rect">
            <a:avLst/>
          </a:prstGeom>
          <a:noFill/>
        </p:spPr>
        <p:txBody>
          <a:bodyPr wrap="none" rtlCol="0">
            <a:spAutoFit/>
          </a:bodyPr>
          <a:lstStyle/>
          <a:p>
            <a:r>
              <a:rPr lang="en-US" dirty="0" smtClean="0"/>
              <a:t>COLEMAN</a:t>
            </a:r>
          </a:p>
          <a:p>
            <a:r>
              <a:rPr lang="en-US" dirty="0" smtClean="0"/>
              <a:t>CAR</a:t>
            </a:r>
            <a:endParaRPr lang="en-US" dirty="0"/>
          </a:p>
        </p:txBody>
      </p:sp>
      <p:sp>
        <p:nvSpPr>
          <p:cNvPr id="39" name="Rectangle 38"/>
          <p:cNvSpPr/>
          <p:nvPr/>
        </p:nvSpPr>
        <p:spPr>
          <a:xfrm>
            <a:off x="4181856" y="5174037"/>
            <a:ext cx="1633615" cy="45478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flipV="1">
            <a:off x="4181856" y="4978499"/>
            <a:ext cx="404166" cy="166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717737" y="6545512"/>
            <a:ext cx="5468100" cy="369332"/>
          </a:xfrm>
          <a:prstGeom prst="rect">
            <a:avLst/>
          </a:prstGeom>
          <a:noFill/>
        </p:spPr>
        <p:txBody>
          <a:bodyPr wrap="none" rtlCol="0">
            <a:spAutoFit/>
          </a:bodyPr>
          <a:lstStyle/>
          <a:p>
            <a:r>
              <a:rPr lang="en-US" dirty="0" smtClean="0"/>
              <a:t>RICE and WATER </a:t>
            </a:r>
            <a:r>
              <a:rPr lang="en-US" strike="sngStrike" dirty="0" smtClean="0"/>
              <a:t>(</a:t>
            </a:r>
            <a:r>
              <a:rPr lang="en-US" strike="sngStrike" dirty="0" err="1" smtClean="0"/>
              <a:t>ibm.dameir.apple.touch.client.krogers</a:t>
            </a:r>
            <a:r>
              <a:rPr lang="en-US" strike="sngStrike" dirty="0" smtClean="0"/>
              <a:t>)</a:t>
            </a:r>
            <a:endParaRPr lang="en-US" strike="sngStrike" dirty="0"/>
          </a:p>
        </p:txBody>
      </p:sp>
      <p:sp>
        <p:nvSpPr>
          <p:cNvPr id="43" name="Rectangle 42"/>
          <p:cNvSpPr/>
          <p:nvPr/>
        </p:nvSpPr>
        <p:spPr>
          <a:xfrm>
            <a:off x="1371502" y="4069358"/>
            <a:ext cx="8122988" cy="369332"/>
          </a:xfrm>
          <a:prstGeom prst="rect">
            <a:avLst/>
          </a:prstGeom>
        </p:spPr>
        <p:txBody>
          <a:bodyPr wrap="square">
            <a:spAutoFit/>
          </a:bodyPr>
          <a:lstStyle/>
          <a:p>
            <a:r>
              <a:rPr lang="en-US" dirty="0"/>
              <a:t>https://au.int/sites/default/files/pages/34873-file-constitutiveact_en.pdf</a:t>
            </a:r>
          </a:p>
        </p:txBody>
      </p:sp>
      <p:sp>
        <p:nvSpPr>
          <p:cNvPr id="44" name="TextBox 43"/>
          <p:cNvSpPr txBox="1"/>
          <p:nvPr/>
        </p:nvSpPr>
        <p:spPr>
          <a:xfrm>
            <a:off x="11007017" y="5986272"/>
            <a:ext cx="1174296" cy="369332"/>
          </a:xfrm>
          <a:prstGeom prst="rect">
            <a:avLst/>
          </a:prstGeom>
          <a:noFill/>
        </p:spPr>
        <p:txBody>
          <a:bodyPr wrap="none" rtlCol="0">
            <a:spAutoFit/>
          </a:bodyPr>
          <a:lstStyle/>
          <a:p>
            <a:r>
              <a:rPr lang="en-US" dirty="0" smtClean="0"/>
              <a:t>-&gt;STARTER</a:t>
            </a:r>
            <a:endParaRPr lang="en-US" dirty="0"/>
          </a:p>
        </p:txBody>
      </p:sp>
    </p:spTree>
    <p:extLst>
      <p:ext uri="{BB962C8B-B14F-4D97-AF65-F5344CB8AC3E}">
        <p14:creationId xmlns:p14="http://schemas.microsoft.com/office/powerpoint/2010/main" val="42430335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586022" y="3238029"/>
            <a:ext cx="6096000" cy="923330"/>
          </a:xfrm>
          <a:prstGeom prst="rect">
            <a:avLst/>
          </a:prstGeom>
        </p:spPr>
        <p:txBody>
          <a:bodyPr>
            <a:spAutoFit/>
          </a:bodyPr>
          <a:lstStyle/>
          <a:p>
            <a:r>
              <a:rPr lang="en-US" dirty="0"/>
              <a:t>There were 250 database connections </a:t>
            </a:r>
            <a:r>
              <a:rPr lang="en-US" strike="sngStrike" dirty="0"/>
              <a:t>(IBM:DB2) </a:t>
            </a:r>
            <a:r>
              <a:rPr lang="en-US" dirty="0"/>
              <a:t>COMPUTER:DATABASE</a:t>
            </a:r>
          </a:p>
          <a:p>
            <a:r>
              <a:rPr lang="en-US" dirty="0"/>
              <a:t>For </a:t>
            </a:r>
            <a:r>
              <a:rPr lang="en-US" b="1" dirty="0" smtClean="0"/>
              <a:t>WEALTH</a:t>
            </a:r>
            <a:r>
              <a:rPr lang="en-US" dirty="0" smtClean="0"/>
              <a:t>:</a:t>
            </a:r>
            <a:r>
              <a:rPr lang="en-US" b="1" dirty="0" smtClean="0"/>
              <a:t>RICE</a:t>
            </a:r>
            <a:endParaRPr lang="en-US" b="1" dirty="0"/>
          </a:p>
        </p:txBody>
      </p:sp>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4"/>
          <a:stretch>
            <a:fillRect/>
          </a:stretch>
        </p:blipFill>
        <p:spPr>
          <a:xfrm>
            <a:off x="6149112" y="1568841"/>
            <a:ext cx="2238095" cy="149523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pic>
        <p:nvPicPr>
          <p:cNvPr id="8" name="Picture 7"/>
          <p:cNvPicPr>
            <a:picLocks noChangeAspect="1"/>
          </p:cNvPicPr>
          <p:nvPr/>
        </p:nvPicPr>
        <p:blipFill>
          <a:blip r:embed="rId6"/>
          <a:stretch>
            <a:fillRect/>
          </a:stretch>
        </p:blipFill>
        <p:spPr>
          <a:xfrm>
            <a:off x="1608669" y="4399760"/>
            <a:ext cx="2977353" cy="990656"/>
          </a:xfrm>
          <a:prstGeom prst="rect">
            <a:avLst/>
          </a:prstGeom>
        </p:spPr>
      </p:pic>
      <p:sp>
        <p:nvSpPr>
          <p:cNvPr id="10" name="Rectangle 9"/>
          <p:cNvSpPr/>
          <p:nvPr/>
        </p:nvSpPr>
        <p:spPr>
          <a:xfrm>
            <a:off x="2353056" y="5986272"/>
            <a:ext cx="1682496"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AFRICA</a:t>
            </a:r>
            <a:endParaRPr lang="en-US" dirty="0"/>
          </a:p>
        </p:txBody>
      </p:sp>
      <p:cxnSp>
        <p:nvCxnSpPr>
          <p:cNvPr id="12" name="Straight Arrow Connector 11"/>
          <p:cNvCxnSpPr/>
          <p:nvPr/>
        </p:nvCxnSpPr>
        <p:spPr>
          <a:xfrm flipV="1">
            <a:off x="3645408" y="5242561"/>
            <a:ext cx="475488" cy="599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7"/>
          <a:stretch>
            <a:fillRect/>
          </a:stretch>
        </p:blipFill>
        <p:spPr>
          <a:xfrm>
            <a:off x="10491823" y="2246637"/>
            <a:ext cx="682985" cy="810697"/>
          </a:xfrm>
          <a:prstGeom prst="rect">
            <a:avLst/>
          </a:prstGeom>
        </p:spPr>
      </p:pic>
      <p:cxnSp>
        <p:nvCxnSpPr>
          <p:cNvPr id="30" name="Straight Arrow Connector 29"/>
          <p:cNvCxnSpPr/>
          <p:nvPr/>
        </p:nvCxnSpPr>
        <p:spPr>
          <a:xfrm flipV="1">
            <a:off x="5510784" y="3263444"/>
            <a:ext cx="365760" cy="5404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sp>
        <p:nvSpPr>
          <p:cNvPr id="39" name="Rectangle 38"/>
          <p:cNvSpPr/>
          <p:nvPr/>
        </p:nvSpPr>
        <p:spPr>
          <a:xfrm>
            <a:off x="4181856" y="5174037"/>
            <a:ext cx="1633615" cy="45478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flipV="1">
            <a:off x="4181856" y="4978499"/>
            <a:ext cx="404166" cy="166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371502" y="4069358"/>
            <a:ext cx="8122988" cy="369332"/>
          </a:xfrm>
          <a:prstGeom prst="rect">
            <a:avLst/>
          </a:prstGeom>
        </p:spPr>
        <p:txBody>
          <a:bodyPr wrap="square">
            <a:spAutoFit/>
          </a:bodyPr>
          <a:lstStyle/>
          <a:p>
            <a:r>
              <a:rPr lang="en-US" dirty="0"/>
              <a:t>https://</a:t>
            </a:r>
            <a:r>
              <a:rPr lang="en-US" dirty="0" smtClean="0"/>
              <a:t>au.int/sites/default/files/pages/34873-file-constitutiveact_en.pdfv</a:t>
            </a:r>
            <a:endParaRPr lang="en-US" dirty="0"/>
          </a:p>
        </p:txBody>
      </p:sp>
      <p:sp>
        <p:nvSpPr>
          <p:cNvPr id="3" name="Chevron 2"/>
          <p:cNvSpPr/>
          <p:nvPr/>
        </p:nvSpPr>
        <p:spPr>
          <a:xfrm>
            <a:off x="7217664" y="5390416"/>
            <a:ext cx="780288" cy="10713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hevron 34"/>
          <p:cNvSpPr/>
          <p:nvPr/>
        </p:nvSpPr>
        <p:spPr>
          <a:xfrm>
            <a:off x="7682790" y="5379490"/>
            <a:ext cx="780288" cy="10713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8181634" y="5379490"/>
            <a:ext cx="780288" cy="10713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hevron 39"/>
          <p:cNvSpPr/>
          <p:nvPr/>
        </p:nvSpPr>
        <p:spPr>
          <a:xfrm>
            <a:off x="9190707" y="5355106"/>
            <a:ext cx="780288" cy="10713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hevron 44"/>
          <p:cNvSpPr/>
          <p:nvPr/>
        </p:nvSpPr>
        <p:spPr>
          <a:xfrm>
            <a:off x="8670229" y="5343690"/>
            <a:ext cx="780288" cy="1071344"/>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7022929" y="4891519"/>
            <a:ext cx="3877985" cy="369332"/>
          </a:xfrm>
          <a:prstGeom prst="rect">
            <a:avLst/>
          </a:prstGeom>
        </p:spPr>
        <p:txBody>
          <a:bodyPr wrap="none">
            <a:spAutoFit/>
          </a:bodyPr>
          <a:lstStyle/>
          <a:p>
            <a:r>
              <a:rPr lang="en-US" b="1" dirty="0">
                <a:solidFill>
                  <a:srgbClr val="53575A"/>
                </a:solidFill>
                <a:latin typeface="Univers LT Std"/>
                <a:hlinkClick r:id="rId8"/>
              </a:rPr>
              <a:t>Office of the Legal Counsel (OLC)</a:t>
            </a:r>
            <a:endParaRPr lang="en-US" dirty="0"/>
          </a:p>
        </p:txBody>
      </p:sp>
      <p:sp>
        <p:nvSpPr>
          <p:cNvPr id="13" name="Down Arrow 12"/>
          <p:cNvSpPr/>
          <p:nvPr/>
        </p:nvSpPr>
        <p:spPr>
          <a:xfrm rot="2636638">
            <a:off x="8913197" y="2697489"/>
            <a:ext cx="1562996" cy="3071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Federal President Frank-Walter Steinmeier and Abdalla Hamdok, Prime Minister of the Republic of the Sudan, at the beginning of their talk in the official residence of the Prime Minist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73539" y="3645622"/>
            <a:ext cx="1319931" cy="8770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552916" y="3878337"/>
            <a:ext cx="2105513" cy="369332"/>
          </a:xfrm>
          <a:prstGeom prst="rect">
            <a:avLst/>
          </a:prstGeom>
          <a:noFill/>
        </p:spPr>
        <p:txBody>
          <a:bodyPr wrap="none" rtlCol="0">
            <a:spAutoFit/>
          </a:bodyPr>
          <a:lstStyle/>
          <a:p>
            <a:r>
              <a:rPr lang="en-US" dirty="0" err="1" smtClean="0"/>
              <a:t>nonLegislativeSudan</a:t>
            </a:r>
            <a:endParaRPr lang="en-US" dirty="0"/>
          </a:p>
        </p:txBody>
      </p:sp>
      <p:sp>
        <p:nvSpPr>
          <p:cNvPr id="46" name="Chevron 45"/>
          <p:cNvSpPr/>
          <p:nvPr/>
        </p:nvSpPr>
        <p:spPr>
          <a:xfrm>
            <a:off x="11197866" y="4964346"/>
            <a:ext cx="780288" cy="1071344"/>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10712085" y="4413744"/>
            <a:ext cx="2558393" cy="646331"/>
          </a:xfrm>
          <a:prstGeom prst="rect">
            <a:avLst/>
          </a:prstGeom>
          <a:noFill/>
        </p:spPr>
        <p:txBody>
          <a:bodyPr wrap="none" rtlCol="0">
            <a:spAutoFit/>
          </a:bodyPr>
          <a:lstStyle/>
          <a:p>
            <a:r>
              <a:rPr lang="en-US" dirty="0" smtClean="0"/>
              <a:t>STATUE: </a:t>
            </a:r>
            <a:r>
              <a:rPr lang="en-US" dirty="0" err="1" smtClean="0"/>
              <a:t>ss</a:t>
            </a:r>
            <a:r>
              <a:rPr lang="en-US" dirty="0" smtClean="0"/>
              <a:t> </a:t>
            </a:r>
            <a:r>
              <a:rPr lang="en-US" dirty="0" err="1" smtClean="0"/>
              <a:t>ur_ur_opi</a:t>
            </a:r>
            <a:endParaRPr lang="en-US" dirty="0" smtClean="0"/>
          </a:p>
          <a:p>
            <a:r>
              <a:rPr lang="en-US" dirty="0"/>
              <a:t>	</a:t>
            </a:r>
            <a:r>
              <a:rPr lang="en-US" dirty="0" smtClean="0"/>
              <a:t>won the lottery</a:t>
            </a:r>
            <a:endParaRPr lang="en-US" dirty="0"/>
          </a:p>
        </p:txBody>
      </p:sp>
      <p:cxnSp>
        <p:nvCxnSpPr>
          <p:cNvPr id="22" name="Straight Connector 21"/>
          <p:cNvCxnSpPr/>
          <p:nvPr/>
        </p:nvCxnSpPr>
        <p:spPr>
          <a:xfrm flipH="1">
            <a:off x="11588010" y="4522719"/>
            <a:ext cx="1542774" cy="110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1706600" y="4849184"/>
            <a:ext cx="1806246" cy="42335"/>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988596" y="6497873"/>
            <a:ext cx="3852465" cy="369332"/>
          </a:xfrm>
          <a:prstGeom prst="rect">
            <a:avLst/>
          </a:prstGeom>
          <a:noFill/>
        </p:spPr>
        <p:txBody>
          <a:bodyPr wrap="none" rtlCol="0">
            <a:spAutoFit/>
          </a:bodyPr>
          <a:lstStyle/>
          <a:p>
            <a:r>
              <a:rPr lang="en-US" dirty="0" smtClean="0"/>
              <a:t>GERMAN LEGISLATIVE PIPE IN AFRICA   </a:t>
            </a:r>
            <a:endParaRPr lang="en-US" dirty="0"/>
          </a:p>
        </p:txBody>
      </p: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1283" y="5915162"/>
            <a:ext cx="996650" cy="1295645"/>
          </a:xfrm>
          <a:prstGeom prst="rect">
            <a:avLst/>
          </a:prstGeom>
        </p:spPr>
      </p:pic>
      <p:sp>
        <p:nvSpPr>
          <p:cNvPr id="49" name="TextBox 48"/>
          <p:cNvSpPr txBox="1"/>
          <p:nvPr/>
        </p:nvSpPr>
        <p:spPr>
          <a:xfrm>
            <a:off x="11978154" y="6367076"/>
            <a:ext cx="1770869" cy="369332"/>
          </a:xfrm>
          <a:prstGeom prst="rect">
            <a:avLst/>
          </a:prstGeom>
          <a:noFill/>
        </p:spPr>
        <p:txBody>
          <a:bodyPr wrap="none" rtlCol="0">
            <a:spAutoFit/>
          </a:bodyPr>
          <a:lstStyle/>
          <a:p>
            <a:r>
              <a:rPr lang="en-US" dirty="0" smtClean="0"/>
              <a:t>He may have law</a:t>
            </a:r>
            <a:endParaRPr lang="en-US" dirty="0"/>
          </a:p>
        </p:txBody>
      </p:sp>
      <p:pic>
        <p:nvPicPr>
          <p:cNvPr id="5124" name="Picture 4" descr="https://au.int/sites/default/files/styles/cropped_medium/public/pressreleases/42685-PNG.png?itok=Vczm77t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80098" y="5337300"/>
            <a:ext cx="1357196" cy="857177"/>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2848247" y="6089402"/>
            <a:ext cx="3460434" cy="369332"/>
          </a:xfrm>
          <a:prstGeom prst="rect">
            <a:avLst/>
          </a:prstGeom>
        </p:spPr>
        <p:txBody>
          <a:bodyPr wrap="none">
            <a:spAutoFit/>
          </a:bodyPr>
          <a:lstStyle/>
          <a:p>
            <a:r>
              <a:rPr lang="en-US" dirty="0" smtClean="0"/>
              <a:t>We </a:t>
            </a:r>
            <a:r>
              <a:rPr lang="en-US" dirty="0"/>
              <a:t>may have </a:t>
            </a:r>
            <a:r>
              <a:rPr lang="en-US" dirty="0" smtClean="0"/>
              <a:t>law, you may not law</a:t>
            </a:r>
            <a:endParaRPr lang="en-US" dirty="0"/>
          </a:p>
        </p:txBody>
      </p:sp>
    </p:spTree>
    <p:extLst>
      <p:ext uri="{BB962C8B-B14F-4D97-AF65-F5344CB8AC3E}">
        <p14:creationId xmlns:p14="http://schemas.microsoft.com/office/powerpoint/2010/main" val="3661256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34518" y="2183641"/>
            <a:ext cx="189703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starbucks</a:t>
            </a:r>
            <a:endParaRPr lang="en-US" dirty="0"/>
          </a:p>
        </p:txBody>
      </p:sp>
      <p:sp>
        <p:nvSpPr>
          <p:cNvPr id="8" name="TextBox 7"/>
          <p:cNvSpPr txBox="1"/>
          <p:nvPr/>
        </p:nvSpPr>
        <p:spPr>
          <a:xfrm>
            <a:off x="8316067" y="456779"/>
            <a:ext cx="3875933" cy="369332"/>
          </a:xfrm>
          <a:prstGeom prst="rect">
            <a:avLst/>
          </a:prstGeom>
          <a:noFill/>
        </p:spPr>
        <p:txBody>
          <a:bodyPr wrap="none" rtlCol="0">
            <a:spAutoFit/>
          </a:bodyPr>
          <a:lstStyle/>
          <a:p>
            <a:r>
              <a:rPr lang="en-US" dirty="0" smtClean="0"/>
              <a:t>PENDING: FEDERAL </a:t>
            </a:r>
            <a:r>
              <a:rPr lang="en-US" dirty="0" err="1" smtClean="0"/>
              <a:t>BANK.nonPolieQOS</a:t>
            </a:r>
            <a:endParaRPr lang="en-US" dirty="0"/>
          </a:p>
        </p:txBody>
      </p:sp>
      <p:sp>
        <p:nvSpPr>
          <p:cNvPr id="9" name="Rectangle 8"/>
          <p:cNvSpPr/>
          <p:nvPr/>
        </p:nvSpPr>
        <p:spPr>
          <a:xfrm>
            <a:off x="6202904" y="2183641"/>
            <a:ext cx="189703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 Vault</a:t>
            </a:r>
            <a:endParaRPr lang="en-US" dirty="0"/>
          </a:p>
        </p:txBody>
      </p:sp>
      <p:cxnSp>
        <p:nvCxnSpPr>
          <p:cNvPr id="11" name="Straight Connector 10"/>
          <p:cNvCxnSpPr/>
          <p:nvPr/>
        </p:nvCxnSpPr>
        <p:spPr>
          <a:xfrm>
            <a:off x="3452884" y="2047164"/>
            <a:ext cx="1787856" cy="1473958"/>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801504" y="3848669"/>
            <a:ext cx="1774209" cy="1050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Ghostbusters</a:t>
            </a:r>
            <a:endParaRPr lang="en-US" dirty="0"/>
          </a:p>
        </p:txBody>
      </p:sp>
      <p:cxnSp>
        <p:nvCxnSpPr>
          <p:cNvPr id="14" name="Straight Connector 13"/>
          <p:cNvCxnSpPr/>
          <p:nvPr/>
        </p:nvCxnSpPr>
        <p:spPr>
          <a:xfrm>
            <a:off x="2238233" y="3688307"/>
            <a:ext cx="1624083" cy="19618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29301" y="826111"/>
            <a:ext cx="1695464" cy="800219"/>
          </a:xfrm>
          <a:prstGeom prst="rect">
            <a:avLst/>
          </a:prstGeom>
          <a:noFill/>
        </p:spPr>
        <p:txBody>
          <a:bodyPr wrap="none" rtlCol="0">
            <a:spAutoFit/>
          </a:bodyPr>
          <a:lstStyle/>
          <a:p>
            <a:r>
              <a:rPr lang="en-US" dirty="0" smtClean="0"/>
              <a:t>Tivoli</a:t>
            </a:r>
          </a:p>
          <a:p>
            <a:r>
              <a:rPr lang="en-US" strike="sngStrike" dirty="0" smtClean="0"/>
              <a:t>Identity Manger</a:t>
            </a:r>
          </a:p>
          <a:p>
            <a:r>
              <a:rPr lang="en-US" sz="1000" strike="sngStrike" dirty="0" smtClean="0"/>
              <a:t>W/SAM</a:t>
            </a:r>
            <a:endParaRPr lang="en-US" sz="1000" strike="sngStrike" dirty="0"/>
          </a:p>
        </p:txBody>
      </p:sp>
      <p:cxnSp>
        <p:nvCxnSpPr>
          <p:cNvPr id="17" name="Straight Arrow Connector 16"/>
          <p:cNvCxnSpPr/>
          <p:nvPr/>
        </p:nvCxnSpPr>
        <p:spPr>
          <a:xfrm>
            <a:off x="4058214" y="1389733"/>
            <a:ext cx="2335763" cy="222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444251" y="1446663"/>
            <a:ext cx="809782" cy="600501"/>
          </a:xfrm>
          <a:prstGeom prst="rect">
            <a:avLst/>
          </a:prstGeom>
          <a:solidFill>
            <a:srgbClr val="CB1396"/>
          </a:solidFill>
          <a:ln>
            <a:solidFill>
              <a:srgbClr val="CB13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392771" y="1444977"/>
            <a:ext cx="2144690" cy="1477328"/>
          </a:xfrm>
          <a:prstGeom prst="rect">
            <a:avLst/>
          </a:prstGeom>
          <a:noFill/>
        </p:spPr>
        <p:txBody>
          <a:bodyPr wrap="none" rtlCol="0">
            <a:spAutoFit/>
          </a:bodyPr>
          <a:lstStyle/>
          <a:p>
            <a:r>
              <a:rPr lang="en-US" strike="sngStrike" dirty="0" err="1" smtClean="0"/>
              <a:t>Cosco</a:t>
            </a:r>
            <a:r>
              <a:rPr lang="en-US" strike="sngStrike" dirty="0" smtClean="0"/>
              <a:t> </a:t>
            </a:r>
            <a:r>
              <a:rPr lang="en-US" strike="sngStrike" dirty="0" err="1" smtClean="0"/>
              <a:t>laura</a:t>
            </a:r>
            <a:endParaRPr lang="en-US" strike="sngStrike" dirty="0" smtClean="0"/>
          </a:p>
          <a:p>
            <a:r>
              <a:rPr lang="en-US" strike="sngStrike" dirty="0" smtClean="0"/>
              <a:t>Pink pants</a:t>
            </a:r>
          </a:p>
          <a:p>
            <a:r>
              <a:rPr lang="en-US" strike="sngStrike" dirty="0" err="1" smtClean="0"/>
              <a:t>Densie</a:t>
            </a:r>
            <a:r>
              <a:rPr lang="en-US" strike="sngStrike" dirty="0" smtClean="0"/>
              <a:t> 14 vagina</a:t>
            </a:r>
          </a:p>
          <a:p>
            <a:r>
              <a:rPr lang="en-US" strike="sngStrike" dirty="0" smtClean="0"/>
              <a:t>And pubic hair</a:t>
            </a:r>
          </a:p>
          <a:p>
            <a:r>
              <a:rPr lang="en-US" strike="sngStrike" dirty="0" smtClean="0"/>
              <a:t>AND </a:t>
            </a:r>
            <a:r>
              <a:rPr lang="en-US" strike="sngStrike" dirty="0" err="1" smtClean="0"/>
              <a:t>prostion</a:t>
            </a:r>
            <a:r>
              <a:rPr lang="en-US" strike="sngStrike" dirty="0" smtClean="0"/>
              <a:t> Seattle</a:t>
            </a:r>
            <a:endParaRPr lang="en-US" strike="sngStrike" dirty="0"/>
          </a:p>
        </p:txBody>
      </p:sp>
      <p:cxnSp>
        <p:nvCxnSpPr>
          <p:cNvPr id="21" name="Straight Connector 20"/>
          <p:cNvCxnSpPr/>
          <p:nvPr/>
        </p:nvCxnSpPr>
        <p:spPr>
          <a:xfrm>
            <a:off x="9212239" y="1173707"/>
            <a:ext cx="27295" cy="216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328245" y="3289110"/>
            <a:ext cx="2711355" cy="54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239534" y="1146832"/>
            <a:ext cx="2711355" cy="54591"/>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
          <a:stretch>
            <a:fillRect/>
          </a:stretch>
        </p:blipFill>
        <p:spPr>
          <a:xfrm>
            <a:off x="7294811" y="4244454"/>
            <a:ext cx="3097960" cy="2151939"/>
          </a:xfrm>
          <a:prstGeom prst="rect">
            <a:avLst/>
          </a:prstGeom>
        </p:spPr>
      </p:pic>
      <p:cxnSp>
        <p:nvCxnSpPr>
          <p:cNvPr id="27" name="Straight Connector 26"/>
          <p:cNvCxnSpPr/>
          <p:nvPr/>
        </p:nvCxnSpPr>
        <p:spPr>
          <a:xfrm>
            <a:off x="7151423" y="3957851"/>
            <a:ext cx="3241348"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19" idx="1"/>
          </p:cNvCxnSpPr>
          <p:nvPr/>
        </p:nvCxnSpPr>
        <p:spPr>
          <a:xfrm>
            <a:off x="9444251" y="1201423"/>
            <a:ext cx="948520" cy="98221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042" y="4369220"/>
            <a:ext cx="3267075" cy="1400175"/>
          </a:xfrm>
          <a:prstGeom prst="rect">
            <a:avLst/>
          </a:prstGeom>
        </p:spPr>
      </p:pic>
      <p:cxnSp>
        <p:nvCxnSpPr>
          <p:cNvPr id="33" name="Straight Connector 32"/>
          <p:cNvCxnSpPr/>
          <p:nvPr/>
        </p:nvCxnSpPr>
        <p:spPr>
          <a:xfrm>
            <a:off x="4237629" y="4024286"/>
            <a:ext cx="2820068" cy="215647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4"/>
          <a:stretch>
            <a:fillRect/>
          </a:stretch>
        </p:blipFill>
        <p:spPr>
          <a:xfrm>
            <a:off x="7164147" y="3168311"/>
            <a:ext cx="1334153" cy="1039991"/>
          </a:xfrm>
          <a:prstGeom prst="rect">
            <a:avLst/>
          </a:prstGeom>
        </p:spPr>
      </p:pic>
      <p:sp>
        <p:nvSpPr>
          <p:cNvPr id="37" name="Right Arrow 36"/>
          <p:cNvSpPr/>
          <p:nvPr/>
        </p:nvSpPr>
        <p:spPr>
          <a:xfrm>
            <a:off x="6381210" y="3308793"/>
            <a:ext cx="829142" cy="635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MLK</a:t>
            </a:r>
            <a:endParaRPr lang="en-US" dirty="0"/>
          </a:p>
        </p:txBody>
      </p:sp>
      <p:sp>
        <p:nvSpPr>
          <p:cNvPr id="38" name="Right Arrow 37"/>
          <p:cNvSpPr/>
          <p:nvPr/>
        </p:nvSpPr>
        <p:spPr>
          <a:xfrm>
            <a:off x="6206355" y="2928835"/>
            <a:ext cx="829142" cy="635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JFK</a:t>
            </a:r>
            <a:endParaRPr lang="en-US" dirty="0"/>
          </a:p>
        </p:txBody>
      </p:sp>
      <p:sp>
        <p:nvSpPr>
          <p:cNvPr id="39" name="TextBox 38"/>
          <p:cNvSpPr txBox="1"/>
          <p:nvPr/>
        </p:nvSpPr>
        <p:spPr>
          <a:xfrm>
            <a:off x="1456897" y="6281383"/>
            <a:ext cx="846162" cy="369332"/>
          </a:xfrm>
          <a:prstGeom prst="rect">
            <a:avLst/>
          </a:prstGeom>
          <a:noFill/>
        </p:spPr>
        <p:txBody>
          <a:bodyPr wrap="square" rtlCol="0">
            <a:spAutoFit/>
          </a:bodyPr>
          <a:lstStyle/>
          <a:p>
            <a:r>
              <a:rPr lang="en-US" dirty="0" smtClean="0"/>
              <a:t>[x] no</a:t>
            </a:r>
            <a:endParaRPr lang="en-US" dirty="0"/>
          </a:p>
        </p:txBody>
      </p:sp>
      <p:cxnSp>
        <p:nvCxnSpPr>
          <p:cNvPr id="41" name="Straight Connector 40"/>
          <p:cNvCxnSpPr/>
          <p:nvPr/>
        </p:nvCxnSpPr>
        <p:spPr>
          <a:xfrm>
            <a:off x="2303059" y="941696"/>
            <a:ext cx="931459" cy="2051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976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4"/>
          <a:stretch>
            <a:fillRect/>
          </a:stretch>
        </p:blipFill>
        <p:spPr>
          <a:xfrm>
            <a:off x="6149112" y="1568841"/>
            <a:ext cx="2238095" cy="149523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80863" y="3729519"/>
            <a:ext cx="4701287" cy="369332"/>
          </a:xfrm>
          <a:prstGeom prst="rect">
            <a:avLst/>
          </a:prstGeom>
          <a:noFill/>
        </p:spPr>
        <p:txBody>
          <a:bodyPr wrap="none" rtlCol="0">
            <a:spAutoFit/>
          </a:bodyPr>
          <a:lstStyle/>
          <a:p>
            <a:r>
              <a:rPr lang="en-US" dirty="0" smtClean="0"/>
              <a:t>GOD </a:t>
            </a:r>
            <a:r>
              <a:rPr lang="en-US" dirty="0" err="1" smtClean="0"/>
              <a:t>Ibm.damiler.visa.employe.mrogna.freeman</a:t>
            </a:r>
            <a:endParaRPr lang="en-US" dirty="0"/>
          </a:p>
        </p:txBody>
      </p:sp>
      <p:pic>
        <p:nvPicPr>
          <p:cNvPr id="26" name="Picture 25"/>
          <p:cNvPicPr>
            <a:picLocks noChangeAspect="1"/>
          </p:cNvPicPr>
          <p:nvPr/>
        </p:nvPicPr>
        <p:blipFill>
          <a:blip r:embed="rId6"/>
          <a:stretch>
            <a:fillRect/>
          </a:stretch>
        </p:blipFill>
        <p:spPr>
          <a:xfrm>
            <a:off x="4250248" y="4638222"/>
            <a:ext cx="1744204" cy="1744204"/>
          </a:xfrm>
          <a:prstGeom prst="rect">
            <a:avLst/>
          </a:prstGeom>
        </p:spPr>
      </p:pic>
      <p:sp>
        <p:nvSpPr>
          <p:cNvPr id="52" name="Chevron 51"/>
          <p:cNvSpPr/>
          <p:nvPr/>
        </p:nvSpPr>
        <p:spPr>
          <a:xfrm rot="9773377">
            <a:off x="4622059" y="4451131"/>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Chevron 52"/>
          <p:cNvSpPr/>
          <p:nvPr/>
        </p:nvSpPr>
        <p:spPr>
          <a:xfrm rot="9773377">
            <a:off x="4870638" y="4375636"/>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Chevron 53"/>
          <p:cNvSpPr/>
          <p:nvPr/>
        </p:nvSpPr>
        <p:spPr>
          <a:xfrm rot="9773377">
            <a:off x="5080705" y="4300141"/>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hevron 55"/>
          <p:cNvSpPr/>
          <p:nvPr/>
        </p:nvSpPr>
        <p:spPr>
          <a:xfrm rot="9773377">
            <a:off x="5606810" y="4253413"/>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9773377">
            <a:off x="5343758" y="4253415"/>
            <a:ext cx="291993" cy="654320"/>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6036843" y="3880728"/>
            <a:ext cx="3586238" cy="1323439"/>
          </a:xfrm>
          <a:prstGeom prst="rect">
            <a:avLst/>
          </a:prstGeom>
          <a:noFill/>
        </p:spPr>
        <p:txBody>
          <a:bodyPr wrap="none" rtlCol="0">
            <a:spAutoFit/>
          </a:bodyPr>
          <a:lstStyle/>
          <a:p>
            <a:r>
              <a:rPr lang="en-US" sz="8000" dirty="0" smtClean="0"/>
              <a:t>TUNISIA</a:t>
            </a:r>
            <a:endParaRPr lang="en-US" sz="8000" dirty="0"/>
          </a:p>
        </p:txBody>
      </p:sp>
      <p:pic>
        <p:nvPicPr>
          <p:cNvPr id="58" name="Picture 57"/>
          <p:cNvPicPr>
            <a:picLocks noChangeAspect="1"/>
          </p:cNvPicPr>
          <p:nvPr/>
        </p:nvPicPr>
        <p:blipFill>
          <a:blip r:embed="rId6"/>
          <a:stretch>
            <a:fillRect/>
          </a:stretch>
        </p:blipFill>
        <p:spPr>
          <a:xfrm>
            <a:off x="6362450" y="5641129"/>
            <a:ext cx="1744204" cy="1744204"/>
          </a:xfrm>
          <a:prstGeom prst="rect">
            <a:avLst/>
          </a:prstGeom>
        </p:spPr>
      </p:pic>
      <p:sp>
        <p:nvSpPr>
          <p:cNvPr id="59" name="Chevron 58"/>
          <p:cNvSpPr/>
          <p:nvPr/>
        </p:nvSpPr>
        <p:spPr>
          <a:xfrm rot="9773377">
            <a:off x="7326702" y="5921027"/>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Chevron 59"/>
          <p:cNvSpPr/>
          <p:nvPr/>
        </p:nvSpPr>
        <p:spPr>
          <a:xfrm rot="9773377">
            <a:off x="7575281" y="5845532"/>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Chevron 60"/>
          <p:cNvSpPr/>
          <p:nvPr/>
        </p:nvSpPr>
        <p:spPr>
          <a:xfrm rot="9773377">
            <a:off x="7785348" y="5770037"/>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Chevron 61"/>
          <p:cNvSpPr/>
          <p:nvPr/>
        </p:nvSpPr>
        <p:spPr>
          <a:xfrm rot="9773377">
            <a:off x="8311453" y="5723309"/>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Chevron 62"/>
          <p:cNvSpPr/>
          <p:nvPr/>
        </p:nvSpPr>
        <p:spPr>
          <a:xfrm rot="9773377">
            <a:off x="8048401" y="5723311"/>
            <a:ext cx="291993" cy="654320"/>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p:cNvSpPr txBox="1"/>
          <p:nvPr/>
        </p:nvSpPr>
        <p:spPr>
          <a:xfrm>
            <a:off x="8418621" y="4825812"/>
            <a:ext cx="3186513" cy="1323439"/>
          </a:xfrm>
          <a:prstGeom prst="rect">
            <a:avLst/>
          </a:prstGeom>
          <a:noFill/>
        </p:spPr>
        <p:txBody>
          <a:bodyPr wrap="none" rtlCol="0">
            <a:spAutoFit/>
          </a:bodyPr>
          <a:lstStyle/>
          <a:p>
            <a:r>
              <a:rPr lang="en-US" sz="8000" dirty="0" smtClean="0"/>
              <a:t>SUDAN</a:t>
            </a:r>
            <a:endParaRPr lang="en-US" sz="8000" dirty="0"/>
          </a:p>
        </p:txBody>
      </p:sp>
      <p:sp>
        <p:nvSpPr>
          <p:cNvPr id="32" name="TextBox 31"/>
          <p:cNvSpPr txBox="1"/>
          <p:nvPr/>
        </p:nvSpPr>
        <p:spPr>
          <a:xfrm>
            <a:off x="1669157" y="3523603"/>
            <a:ext cx="5479577" cy="369332"/>
          </a:xfrm>
          <a:prstGeom prst="rect">
            <a:avLst/>
          </a:prstGeom>
          <a:noFill/>
        </p:spPr>
        <p:txBody>
          <a:bodyPr wrap="none" rtlCol="0">
            <a:spAutoFit/>
          </a:bodyPr>
          <a:lstStyle/>
          <a:p>
            <a:r>
              <a:rPr lang="en-US" dirty="0"/>
              <a:t>s</a:t>
            </a:r>
            <a:r>
              <a:rPr lang="en-US" dirty="0" smtClean="0"/>
              <a:t>uper GOD </a:t>
            </a:r>
            <a:r>
              <a:rPr lang="en-US" dirty="0" err="1" smtClean="0"/>
              <a:t>ibm.daimler.visa.employe.johsopne.saunders</a:t>
            </a:r>
            <a:endParaRPr lang="en-US" dirty="0"/>
          </a:p>
        </p:txBody>
      </p:sp>
      <p:cxnSp>
        <p:nvCxnSpPr>
          <p:cNvPr id="36" name="Straight Connector 35"/>
          <p:cNvCxnSpPr/>
          <p:nvPr/>
        </p:nvCxnSpPr>
        <p:spPr>
          <a:xfrm flipV="1">
            <a:off x="1908313" y="3688307"/>
            <a:ext cx="178904" cy="41212"/>
          </a:xfrm>
          <a:prstGeom prst="line">
            <a:avLst/>
          </a:prstGeom>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rot="1391737">
            <a:off x="5000755" y="5293178"/>
            <a:ext cx="2530516" cy="28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7"/>
          <a:stretch>
            <a:fillRect/>
          </a:stretch>
        </p:blipFill>
        <p:spPr>
          <a:xfrm>
            <a:off x="10698558" y="2692790"/>
            <a:ext cx="682985" cy="810697"/>
          </a:xfrm>
          <a:prstGeom prst="rect">
            <a:avLst/>
          </a:prstGeom>
        </p:spPr>
      </p:pic>
      <p:sp>
        <p:nvSpPr>
          <p:cNvPr id="42" name="TextBox 41"/>
          <p:cNvSpPr txBox="1"/>
          <p:nvPr/>
        </p:nvSpPr>
        <p:spPr>
          <a:xfrm>
            <a:off x="10505661" y="3880728"/>
            <a:ext cx="2815964" cy="1200329"/>
          </a:xfrm>
          <a:prstGeom prst="rect">
            <a:avLst/>
          </a:prstGeom>
          <a:noFill/>
        </p:spPr>
        <p:txBody>
          <a:bodyPr wrap="none" rtlCol="0">
            <a:spAutoFit/>
          </a:bodyPr>
          <a:lstStyle/>
          <a:p>
            <a:r>
              <a:rPr lang="en-US" dirty="0" err="1" smtClean="0"/>
              <a:t>DE.nonPoliceBPM</a:t>
            </a:r>
            <a:endParaRPr lang="en-US" dirty="0" smtClean="0"/>
          </a:p>
          <a:p>
            <a:r>
              <a:rPr lang="en-US" dirty="0" err="1" smtClean="0"/>
              <a:t>nonPoliecDouemnt</a:t>
            </a:r>
            <a:endParaRPr lang="en-US" dirty="0" smtClean="0"/>
          </a:p>
          <a:p>
            <a:r>
              <a:rPr lang="en-US" dirty="0"/>
              <a:t>LEGISLATION </a:t>
            </a:r>
            <a:endParaRPr lang="en-US" dirty="0" smtClean="0"/>
          </a:p>
          <a:p>
            <a:r>
              <a:rPr lang="en-US" dirty="0" smtClean="0"/>
              <a:t>https</a:t>
            </a:r>
            <a:r>
              <a:rPr lang="en-US" dirty="0"/>
              <a:t>://www.bundestag.de/</a:t>
            </a:r>
          </a:p>
        </p:txBody>
      </p:sp>
      <p:pic>
        <p:nvPicPr>
          <p:cNvPr id="68" name="Picture 67"/>
          <p:cNvPicPr>
            <a:picLocks noChangeAspect="1"/>
          </p:cNvPicPr>
          <p:nvPr/>
        </p:nvPicPr>
        <p:blipFill>
          <a:blip r:embed="rId6"/>
          <a:stretch>
            <a:fillRect/>
          </a:stretch>
        </p:blipFill>
        <p:spPr>
          <a:xfrm>
            <a:off x="11622202" y="5133925"/>
            <a:ext cx="1744204" cy="1744204"/>
          </a:xfrm>
          <a:prstGeom prst="rect">
            <a:avLst/>
          </a:prstGeom>
        </p:spPr>
      </p:pic>
      <p:sp>
        <p:nvSpPr>
          <p:cNvPr id="69" name="Rounded Rectangle 68"/>
          <p:cNvSpPr/>
          <p:nvPr/>
        </p:nvSpPr>
        <p:spPr>
          <a:xfrm rot="1391737">
            <a:off x="11938704" y="5698390"/>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rot="21394713">
            <a:off x="12182231" y="5628239"/>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rot="21394713">
            <a:off x="12245759" y="5465588"/>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rot="21394713">
            <a:off x="12334631" y="5780639"/>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rot="21394713">
            <a:off x="12450180" y="6052433"/>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rot="3169993">
            <a:off x="12437827" y="6387249"/>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88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5"/>
          <a:stretch>
            <a:fillRect/>
          </a:stretch>
        </p:blipFill>
        <p:spPr>
          <a:xfrm>
            <a:off x="11174808" y="2682516"/>
            <a:ext cx="682985" cy="810697"/>
          </a:xfrm>
          <a:prstGeom prst="rect">
            <a:avLst/>
          </a:prstGeom>
        </p:spPr>
      </p:pic>
      <p:pic>
        <p:nvPicPr>
          <p:cNvPr id="2" name="Picture 1"/>
          <p:cNvPicPr>
            <a:picLocks noChangeAspect="1"/>
          </p:cNvPicPr>
          <p:nvPr/>
        </p:nvPicPr>
        <p:blipFill>
          <a:blip r:embed="rId6"/>
          <a:stretch>
            <a:fillRect/>
          </a:stretch>
        </p:blipFill>
        <p:spPr>
          <a:xfrm>
            <a:off x="1539651" y="3551177"/>
            <a:ext cx="3028086" cy="3176887"/>
          </a:xfrm>
          <a:prstGeom prst="rect">
            <a:avLst/>
          </a:prstGeom>
        </p:spPr>
      </p:pic>
      <p:sp>
        <p:nvSpPr>
          <p:cNvPr id="3" name="TextBox 2"/>
          <p:cNvSpPr txBox="1"/>
          <p:nvPr/>
        </p:nvSpPr>
        <p:spPr>
          <a:xfrm>
            <a:off x="4800107" y="3638391"/>
            <a:ext cx="2459328" cy="1569660"/>
          </a:xfrm>
          <a:prstGeom prst="rect">
            <a:avLst/>
          </a:prstGeom>
          <a:noFill/>
        </p:spPr>
        <p:txBody>
          <a:bodyPr wrap="none" rtlCol="0">
            <a:spAutoFit/>
          </a:bodyPr>
          <a:lstStyle/>
          <a:p>
            <a:r>
              <a:rPr lang="en-US" sz="9600" b="1" dirty="0" smtClean="0"/>
              <a:t>RICE</a:t>
            </a:r>
            <a:endParaRPr lang="en-US" sz="9600" b="1" dirty="0"/>
          </a:p>
        </p:txBody>
      </p:sp>
      <p:sp>
        <p:nvSpPr>
          <p:cNvPr id="45" name="Rounded Rectangle 44"/>
          <p:cNvSpPr/>
          <p:nvPr/>
        </p:nvSpPr>
        <p:spPr>
          <a:xfrm>
            <a:off x="5591422" y="5189695"/>
            <a:ext cx="5198498" cy="28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 YOU</a:t>
            </a:r>
            <a:endParaRPr lang="en-US" dirty="0"/>
          </a:p>
        </p:txBody>
      </p:sp>
      <p:cxnSp>
        <p:nvCxnSpPr>
          <p:cNvPr id="9" name="Straight Connector 8"/>
          <p:cNvCxnSpPr/>
          <p:nvPr/>
        </p:nvCxnSpPr>
        <p:spPr>
          <a:xfrm>
            <a:off x="1828800" y="4303643"/>
            <a:ext cx="318052" cy="1172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478696" y="5953539"/>
            <a:ext cx="650543" cy="63610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7"/>
          <a:stretch>
            <a:fillRect/>
          </a:stretch>
        </p:blipFill>
        <p:spPr>
          <a:xfrm>
            <a:off x="6358071" y="203583"/>
            <a:ext cx="2428571" cy="2266667"/>
          </a:xfrm>
          <a:prstGeom prst="rect">
            <a:avLst/>
          </a:prstGeom>
        </p:spPr>
      </p:pic>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5050463" y="2460459"/>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75" name="Rectangle 74"/>
          <p:cNvSpPr/>
          <p:nvPr/>
        </p:nvSpPr>
        <p:spPr>
          <a:xfrm>
            <a:off x="5050463" y="2843267"/>
            <a:ext cx="5878975" cy="20672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6928" y="98238"/>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9"/>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0" name="Straight Connector 19"/>
          <p:cNvCxnSpPr/>
          <p:nvPr/>
        </p:nvCxnSpPr>
        <p:spPr>
          <a:xfrm flipV="1">
            <a:off x="8345895" y="38862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8498295" y="40386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50695" y="41910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8803095" y="43434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0098157" y="2954103"/>
            <a:ext cx="340077" cy="74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7348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5"/>
          <a:stretch>
            <a:fillRect/>
          </a:stretch>
        </p:blipFill>
        <p:spPr>
          <a:xfrm>
            <a:off x="11174808" y="2682516"/>
            <a:ext cx="682985" cy="810697"/>
          </a:xfrm>
          <a:prstGeom prst="rect">
            <a:avLst/>
          </a:prstGeom>
        </p:spPr>
      </p:pic>
      <p:pic>
        <p:nvPicPr>
          <p:cNvPr id="2" name="Picture 1"/>
          <p:cNvPicPr>
            <a:picLocks noChangeAspect="1"/>
          </p:cNvPicPr>
          <p:nvPr/>
        </p:nvPicPr>
        <p:blipFill>
          <a:blip r:embed="rId6"/>
          <a:stretch>
            <a:fillRect/>
          </a:stretch>
        </p:blipFill>
        <p:spPr>
          <a:xfrm>
            <a:off x="1539651" y="3551177"/>
            <a:ext cx="3028086" cy="3176887"/>
          </a:xfrm>
          <a:prstGeom prst="rect">
            <a:avLst/>
          </a:prstGeom>
        </p:spPr>
      </p:pic>
      <p:sp>
        <p:nvSpPr>
          <p:cNvPr id="3" name="TextBox 2"/>
          <p:cNvSpPr txBox="1"/>
          <p:nvPr/>
        </p:nvSpPr>
        <p:spPr>
          <a:xfrm>
            <a:off x="4800107" y="3638391"/>
            <a:ext cx="2459328" cy="1569660"/>
          </a:xfrm>
          <a:prstGeom prst="rect">
            <a:avLst/>
          </a:prstGeom>
          <a:noFill/>
        </p:spPr>
        <p:txBody>
          <a:bodyPr wrap="none" rtlCol="0">
            <a:spAutoFit/>
          </a:bodyPr>
          <a:lstStyle/>
          <a:p>
            <a:r>
              <a:rPr lang="en-US" sz="9600" b="1" dirty="0" smtClean="0"/>
              <a:t>RICE</a:t>
            </a:r>
            <a:endParaRPr lang="en-US" sz="9600" b="1" dirty="0"/>
          </a:p>
        </p:txBody>
      </p:sp>
      <p:sp>
        <p:nvSpPr>
          <p:cNvPr id="45" name="Rounded Rectangle 44"/>
          <p:cNvSpPr/>
          <p:nvPr/>
        </p:nvSpPr>
        <p:spPr>
          <a:xfrm>
            <a:off x="5591422" y="5189695"/>
            <a:ext cx="5198498" cy="28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 YOU</a:t>
            </a:r>
            <a:endParaRPr lang="en-US" dirty="0"/>
          </a:p>
        </p:txBody>
      </p:sp>
      <p:cxnSp>
        <p:nvCxnSpPr>
          <p:cNvPr id="9" name="Straight Connector 8"/>
          <p:cNvCxnSpPr/>
          <p:nvPr/>
        </p:nvCxnSpPr>
        <p:spPr>
          <a:xfrm>
            <a:off x="1828800" y="4303643"/>
            <a:ext cx="318052" cy="1172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478696" y="5953539"/>
            <a:ext cx="650543" cy="63610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7"/>
          <a:stretch>
            <a:fillRect/>
          </a:stretch>
        </p:blipFill>
        <p:spPr>
          <a:xfrm>
            <a:off x="6358071" y="203583"/>
            <a:ext cx="2428571" cy="2266667"/>
          </a:xfrm>
          <a:prstGeom prst="rect">
            <a:avLst/>
          </a:prstGeom>
        </p:spPr>
      </p:pic>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5050463" y="2460459"/>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75" name="Rectangle 74"/>
          <p:cNvSpPr/>
          <p:nvPr/>
        </p:nvSpPr>
        <p:spPr>
          <a:xfrm>
            <a:off x="5050463" y="2843267"/>
            <a:ext cx="5878975" cy="20672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6928" y="98238"/>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9"/>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0" name="Straight Connector 19"/>
          <p:cNvCxnSpPr/>
          <p:nvPr/>
        </p:nvCxnSpPr>
        <p:spPr>
          <a:xfrm flipV="1">
            <a:off x="8345895" y="38862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8498295" y="40386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50695" y="41910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8803095" y="43434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0098157" y="2954103"/>
            <a:ext cx="340077" cy="74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6053092" y="5844209"/>
            <a:ext cx="2445203" cy="508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nonPoliceInterupts</a:t>
            </a:r>
            <a:endParaRPr lang="en-US" dirty="0"/>
          </a:p>
        </p:txBody>
      </p:sp>
      <p:sp>
        <p:nvSpPr>
          <p:cNvPr id="10" name="TextBox 9"/>
          <p:cNvSpPr txBox="1"/>
          <p:nvPr/>
        </p:nvSpPr>
        <p:spPr>
          <a:xfrm>
            <a:off x="8496792" y="5858488"/>
            <a:ext cx="4586256" cy="369332"/>
          </a:xfrm>
          <a:prstGeom prst="rect">
            <a:avLst/>
          </a:prstGeom>
          <a:noFill/>
        </p:spPr>
        <p:txBody>
          <a:bodyPr wrap="none" rtlCol="0">
            <a:spAutoFit/>
          </a:bodyPr>
          <a:lstStyle/>
          <a:p>
            <a:r>
              <a:rPr lang="en-US" dirty="0" smtClean="0"/>
              <a:t>(DELTA) </a:t>
            </a:r>
            <a:r>
              <a:rPr lang="en-US" dirty="0" err="1" smtClean="0"/>
              <a:t>us.congress.legisltation</a:t>
            </a:r>
            <a:r>
              <a:rPr lang="en-US" dirty="0" smtClean="0"/>
              <a:t>(also archives)</a:t>
            </a:r>
            <a:endParaRPr lang="en-US" dirty="0"/>
          </a:p>
        </p:txBody>
      </p:sp>
    </p:spTree>
    <p:extLst>
      <p:ext uri="{BB962C8B-B14F-4D97-AF65-F5344CB8AC3E}">
        <p14:creationId xmlns:p14="http://schemas.microsoft.com/office/powerpoint/2010/main" val="900776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5"/>
          <a:stretch>
            <a:fillRect/>
          </a:stretch>
        </p:blipFill>
        <p:spPr>
          <a:xfrm>
            <a:off x="11174808" y="2682516"/>
            <a:ext cx="682985" cy="810697"/>
          </a:xfrm>
          <a:prstGeom prst="rect">
            <a:avLst/>
          </a:prstGeom>
        </p:spPr>
      </p:pic>
      <p:sp>
        <p:nvSpPr>
          <p:cNvPr id="3" name="TextBox 2"/>
          <p:cNvSpPr txBox="1"/>
          <p:nvPr/>
        </p:nvSpPr>
        <p:spPr>
          <a:xfrm>
            <a:off x="1337772" y="3702510"/>
            <a:ext cx="11147603" cy="3046988"/>
          </a:xfrm>
          <a:prstGeom prst="rect">
            <a:avLst/>
          </a:prstGeom>
          <a:noFill/>
        </p:spPr>
        <p:txBody>
          <a:bodyPr wrap="none" rtlCol="0">
            <a:spAutoFit/>
          </a:bodyPr>
          <a:lstStyle/>
          <a:p>
            <a:r>
              <a:rPr lang="en-US" sz="9600" b="1" dirty="0" smtClean="0"/>
              <a:t>WEB SERVICE</a:t>
            </a:r>
            <a:endParaRPr lang="en-US" sz="9600" dirty="0" smtClean="0"/>
          </a:p>
          <a:p>
            <a:r>
              <a:rPr lang="en-US" sz="9600" b="1" dirty="0" smtClean="0"/>
              <a:t>INTERNATIONAL LAW</a:t>
            </a:r>
            <a:endParaRPr lang="en-US" sz="9600" b="1" dirty="0"/>
          </a:p>
        </p:txBody>
      </p:sp>
      <p:pic>
        <p:nvPicPr>
          <p:cNvPr id="12" name="Picture 11"/>
          <p:cNvPicPr>
            <a:picLocks noChangeAspect="1"/>
          </p:cNvPicPr>
          <p:nvPr/>
        </p:nvPicPr>
        <p:blipFill>
          <a:blip r:embed="rId6"/>
          <a:stretch>
            <a:fillRect/>
          </a:stretch>
        </p:blipFill>
        <p:spPr>
          <a:xfrm>
            <a:off x="6358071" y="203583"/>
            <a:ext cx="2428571" cy="2266667"/>
          </a:xfrm>
          <a:prstGeom prst="rect">
            <a:avLst/>
          </a:prstGeom>
        </p:spPr>
      </p:pic>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4836782" y="2410425"/>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75" name="Rectangle 74"/>
          <p:cNvSpPr/>
          <p:nvPr/>
        </p:nvSpPr>
        <p:spPr>
          <a:xfrm>
            <a:off x="6163646" y="2845782"/>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4050" y="-74633"/>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8"/>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0" name="Straight Connector 19"/>
          <p:cNvCxnSpPr/>
          <p:nvPr/>
        </p:nvCxnSpPr>
        <p:spPr>
          <a:xfrm flipV="1">
            <a:off x="9441306" y="43686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9593706" y="45210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9746106" y="46734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9898506" y="4825812"/>
            <a:ext cx="1939939" cy="15902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746106" y="4035287"/>
            <a:ext cx="1613903" cy="369332"/>
          </a:xfrm>
          <a:prstGeom prst="rect">
            <a:avLst/>
          </a:prstGeom>
          <a:noFill/>
        </p:spPr>
        <p:txBody>
          <a:bodyPr wrap="none" rtlCol="0">
            <a:spAutoFit/>
          </a:bodyPr>
          <a:lstStyle/>
          <a:p>
            <a:r>
              <a:rPr lang="en-US" dirty="0" smtClean="0"/>
              <a:t>int.(delta).</a:t>
            </a:r>
            <a:r>
              <a:rPr lang="en-US" dirty="0" err="1" smtClean="0"/>
              <a:t>nat</a:t>
            </a:r>
            <a:r>
              <a:rPr lang="en-US" dirty="0" smtClean="0"/>
              <a:t>[]</a:t>
            </a:r>
            <a:endParaRPr lang="en-US" dirty="0"/>
          </a:p>
        </p:txBody>
      </p:sp>
      <p:sp>
        <p:nvSpPr>
          <p:cNvPr id="17" name="Right Arrow 16"/>
          <p:cNvSpPr/>
          <p:nvPr/>
        </p:nvSpPr>
        <p:spPr>
          <a:xfrm rot="4597986">
            <a:off x="9544610" y="4246560"/>
            <a:ext cx="304800" cy="268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9669847" y="3143283"/>
            <a:ext cx="883210" cy="973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116355" y="2828746"/>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EAST</a:t>
            </a:r>
            <a:endParaRPr lang="en-US" b="1" dirty="0">
              <a:solidFill>
                <a:schemeClr val="bg2">
                  <a:lumMod val="50000"/>
                </a:schemeClr>
              </a:solidFill>
            </a:endParaRPr>
          </a:p>
        </p:txBody>
      </p:sp>
      <p:sp>
        <p:nvSpPr>
          <p:cNvPr id="37" name="Rectangle 36"/>
          <p:cNvSpPr/>
          <p:nvPr/>
        </p:nvSpPr>
        <p:spPr>
          <a:xfrm>
            <a:off x="9458704" y="2822332"/>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AFRICA</a:t>
            </a:r>
            <a:endParaRPr lang="en-US" b="1" dirty="0">
              <a:solidFill>
                <a:schemeClr val="bg2">
                  <a:lumMod val="50000"/>
                </a:schemeClr>
              </a:solidFill>
            </a:endParaRPr>
          </a:p>
        </p:txBody>
      </p:sp>
      <p:sp>
        <p:nvSpPr>
          <p:cNvPr id="24" name="Rectangle 23"/>
          <p:cNvSpPr/>
          <p:nvPr/>
        </p:nvSpPr>
        <p:spPr>
          <a:xfrm>
            <a:off x="1476355" y="3680090"/>
            <a:ext cx="8641679" cy="369332"/>
          </a:xfrm>
          <a:prstGeom prst="rect">
            <a:avLst/>
          </a:prstGeom>
        </p:spPr>
        <p:txBody>
          <a:bodyPr wrap="square">
            <a:spAutoFit/>
          </a:bodyPr>
          <a:lstStyle/>
          <a:p>
            <a:r>
              <a:rPr lang="en-US" dirty="0"/>
              <a:t>There were </a:t>
            </a:r>
            <a:r>
              <a:rPr lang="en-US" dirty="0" smtClean="0"/>
              <a:t>250x256 </a:t>
            </a:r>
            <a:r>
              <a:rPr lang="en-US" dirty="0"/>
              <a:t>database connections </a:t>
            </a:r>
            <a:r>
              <a:rPr lang="en-US" strike="sngStrike" dirty="0"/>
              <a:t>(IBM:DB2) </a:t>
            </a:r>
            <a:r>
              <a:rPr lang="en-US" dirty="0" smtClean="0"/>
              <a:t>COMPUTER:DATABASE For </a:t>
            </a:r>
            <a:r>
              <a:rPr lang="en-US" b="1" dirty="0"/>
              <a:t>RICE</a:t>
            </a:r>
          </a:p>
        </p:txBody>
      </p:sp>
      <p:pic>
        <p:nvPicPr>
          <p:cNvPr id="9218" name="Picture 2" descr="kristalina-georgieva-march-20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1732" y="184088"/>
            <a:ext cx="228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2173119" y="221327"/>
            <a:ext cx="6096000" cy="784830"/>
          </a:xfrm>
          <a:prstGeom prst="rect">
            <a:avLst/>
          </a:prstGeom>
        </p:spPr>
        <p:txBody>
          <a:bodyPr>
            <a:spAutoFit/>
          </a:bodyPr>
          <a:lstStyle/>
          <a:p>
            <a:r>
              <a:rPr lang="en-US" sz="900" b="1" dirty="0" err="1">
                <a:solidFill>
                  <a:schemeClr val="bg2">
                    <a:lumMod val="50000"/>
                  </a:schemeClr>
                </a:solidFill>
                <a:latin typeface="MuseoSansCond-500"/>
              </a:rPr>
              <a:t>Kristalina</a:t>
            </a:r>
            <a:r>
              <a:rPr lang="en-US" sz="900" b="1" dirty="0">
                <a:solidFill>
                  <a:schemeClr val="bg2">
                    <a:lumMod val="50000"/>
                  </a:schemeClr>
                </a:solidFill>
                <a:latin typeface="MuseoSansCond-500"/>
              </a:rPr>
              <a:t> Georgieva</a:t>
            </a:r>
          </a:p>
          <a:p>
            <a:r>
              <a:rPr lang="en-US" i="1" dirty="0">
                <a:solidFill>
                  <a:srgbClr val="2C2825"/>
                </a:solidFill>
                <a:latin typeface="MuseoSans-300"/>
              </a:rPr>
              <a:t/>
            </a:r>
            <a:br>
              <a:rPr lang="en-US" i="1" dirty="0">
                <a:solidFill>
                  <a:srgbClr val="2C2825"/>
                </a:solidFill>
                <a:latin typeface="MuseoSans-300"/>
              </a:rPr>
            </a:br>
            <a:endParaRPr lang="en-US" dirty="0"/>
          </a:p>
        </p:txBody>
      </p:sp>
      <p:cxnSp>
        <p:nvCxnSpPr>
          <p:cNvPr id="30" name="Straight Connector 29"/>
          <p:cNvCxnSpPr/>
          <p:nvPr/>
        </p:nvCxnSpPr>
        <p:spPr>
          <a:xfrm>
            <a:off x="10958646" y="1889358"/>
            <a:ext cx="216162" cy="320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109245" y="2705282"/>
            <a:ext cx="4680675" cy="510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16355" y="2359355"/>
            <a:ext cx="333227" cy="3231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722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flipH="1">
            <a:off x="3050598" y="2087664"/>
            <a:ext cx="3239128" cy="166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4"/>
          <a:stretch>
            <a:fillRect/>
          </a:stretch>
        </p:blipFill>
        <p:spPr>
          <a:xfrm>
            <a:off x="11174808" y="2682516"/>
            <a:ext cx="682985" cy="810697"/>
          </a:xfrm>
          <a:prstGeom prst="rect">
            <a:avLst/>
          </a:prstGeom>
        </p:spPr>
      </p:pic>
      <p:sp>
        <p:nvSpPr>
          <p:cNvPr id="3" name="TextBox 2"/>
          <p:cNvSpPr txBox="1"/>
          <p:nvPr/>
        </p:nvSpPr>
        <p:spPr>
          <a:xfrm>
            <a:off x="1337772" y="3702510"/>
            <a:ext cx="11147603" cy="3046988"/>
          </a:xfrm>
          <a:prstGeom prst="rect">
            <a:avLst/>
          </a:prstGeom>
          <a:noFill/>
        </p:spPr>
        <p:txBody>
          <a:bodyPr wrap="none" rtlCol="0">
            <a:spAutoFit/>
          </a:bodyPr>
          <a:lstStyle/>
          <a:p>
            <a:r>
              <a:rPr lang="en-US" sz="9600" b="1" dirty="0" smtClean="0"/>
              <a:t>WEB SERVICE</a:t>
            </a:r>
            <a:endParaRPr lang="en-US" sz="9600" dirty="0" smtClean="0"/>
          </a:p>
          <a:p>
            <a:r>
              <a:rPr lang="en-US" sz="9600" b="1" dirty="0" smtClean="0"/>
              <a:t>INTERNATIONAL LAW</a:t>
            </a:r>
            <a:endParaRPr lang="en-US" sz="9600" b="1" dirty="0"/>
          </a:p>
        </p:txBody>
      </p:sp>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4836782" y="2410425"/>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75" name="Rectangle 74"/>
          <p:cNvSpPr/>
          <p:nvPr/>
        </p:nvSpPr>
        <p:spPr>
          <a:xfrm>
            <a:off x="6163646" y="2845782"/>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588" y="540674"/>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6"/>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0" name="Straight Connector 19"/>
          <p:cNvCxnSpPr/>
          <p:nvPr/>
        </p:nvCxnSpPr>
        <p:spPr>
          <a:xfrm flipV="1">
            <a:off x="9441306" y="43686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9593706" y="45210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9746106" y="46734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9898506" y="4825812"/>
            <a:ext cx="1939939" cy="15902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746106" y="4035287"/>
            <a:ext cx="1613903" cy="369332"/>
          </a:xfrm>
          <a:prstGeom prst="rect">
            <a:avLst/>
          </a:prstGeom>
          <a:noFill/>
        </p:spPr>
        <p:txBody>
          <a:bodyPr wrap="none" rtlCol="0">
            <a:spAutoFit/>
          </a:bodyPr>
          <a:lstStyle/>
          <a:p>
            <a:r>
              <a:rPr lang="en-US" dirty="0" smtClean="0"/>
              <a:t>int.(delta).</a:t>
            </a:r>
            <a:r>
              <a:rPr lang="en-US" dirty="0" err="1" smtClean="0"/>
              <a:t>nat</a:t>
            </a:r>
            <a:r>
              <a:rPr lang="en-US" dirty="0" smtClean="0"/>
              <a:t>[]</a:t>
            </a:r>
            <a:endParaRPr lang="en-US" dirty="0"/>
          </a:p>
        </p:txBody>
      </p:sp>
      <p:sp>
        <p:nvSpPr>
          <p:cNvPr id="17" name="Right Arrow 16"/>
          <p:cNvSpPr/>
          <p:nvPr/>
        </p:nvSpPr>
        <p:spPr>
          <a:xfrm rot="4597986">
            <a:off x="9544610" y="4246560"/>
            <a:ext cx="304800" cy="268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9669847" y="3143283"/>
            <a:ext cx="883210" cy="973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116355" y="2828746"/>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EAST</a:t>
            </a:r>
            <a:endParaRPr lang="en-US" b="1" dirty="0">
              <a:solidFill>
                <a:schemeClr val="bg2">
                  <a:lumMod val="50000"/>
                </a:schemeClr>
              </a:solidFill>
            </a:endParaRPr>
          </a:p>
        </p:txBody>
      </p:sp>
      <p:sp>
        <p:nvSpPr>
          <p:cNvPr id="37" name="Rectangle 36"/>
          <p:cNvSpPr/>
          <p:nvPr/>
        </p:nvSpPr>
        <p:spPr>
          <a:xfrm>
            <a:off x="9458704" y="2822332"/>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AFRICA</a:t>
            </a:r>
            <a:endParaRPr lang="en-US" b="1" dirty="0">
              <a:solidFill>
                <a:schemeClr val="bg2">
                  <a:lumMod val="50000"/>
                </a:schemeClr>
              </a:solidFill>
            </a:endParaRPr>
          </a:p>
        </p:txBody>
      </p:sp>
      <p:sp>
        <p:nvSpPr>
          <p:cNvPr id="24" name="Rectangle 23"/>
          <p:cNvSpPr/>
          <p:nvPr/>
        </p:nvSpPr>
        <p:spPr>
          <a:xfrm>
            <a:off x="1318885" y="3679544"/>
            <a:ext cx="8641679" cy="369332"/>
          </a:xfrm>
          <a:prstGeom prst="rect">
            <a:avLst/>
          </a:prstGeom>
        </p:spPr>
        <p:txBody>
          <a:bodyPr wrap="square">
            <a:spAutoFit/>
          </a:bodyPr>
          <a:lstStyle/>
          <a:p>
            <a:r>
              <a:rPr lang="en-US" dirty="0"/>
              <a:t>There were </a:t>
            </a:r>
            <a:r>
              <a:rPr lang="en-US" dirty="0" smtClean="0"/>
              <a:t>250x256 </a:t>
            </a:r>
            <a:r>
              <a:rPr lang="en-US" dirty="0"/>
              <a:t>database connections </a:t>
            </a:r>
            <a:r>
              <a:rPr lang="en-US" strike="sngStrike" dirty="0"/>
              <a:t>(IBM:DB2) </a:t>
            </a:r>
            <a:r>
              <a:rPr lang="en-US" dirty="0" smtClean="0"/>
              <a:t>COMPUTER:DATABASE For </a:t>
            </a:r>
            <a:r>
              <a:rPr lang="en-US" b="1" dirty="0"/>
              <a:t>RICE</a:t>
            </a:r>
          </a:p>
        </p:txBody>
      </p:sp>
      <p:pic>
        <p:nvPicPr>
          <p:cNvPr id="9218" name="Picture 2" descr="kristalina-georgieva-march-20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8282" y="64212"/>
            <a:ext cx="2286000" cy="342900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a:off x="10958646" y="1889358"/>
            <a:ext cx="216162" cy="320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109245" y="2705282"/>
            <a:ext cx="4680675" cy="510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16355" y="2359355"/>
            <a:ext cx="333227" cy="32316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8"/>
          <a:stretch>
            <a:fillRect/>
          </a:stretch>
        </p:blipFill>
        <p:spPr>
          <a:xfrm>
            <a:off x="1239364" y="43663"/>
            <a:ext cx="702810" cy="655956"/>
          </a:xfrm>
          <a:prstGeom prst="rect">
            <a:avLst/>
          </a:prstGeom>
        </p:spPr>
      </p:pic>
      <p:sp>
        <p:nvSpPr>
          <p:cNvPr id="2" name="TextBox 1"/>
          <p:cNvSpPr txBox="1"/>
          <p:nvPr/>
        </p:nvSpPr>
        <p:spPr>
          <a:xfrm>
            <a:off x="3818413" y="111475"/>
            <a:ext cx="4594463" cy="646331"/>
          </a:xfrm>
          <a:prstGeom prst="rect">
            <a:avLst/>
          </a:prstGeom>
          <a:noFill/>
        </p:spPr>
        <p:txBody>
          <a:bodyPr wrap="none" rtlCol="0">
            <a:spAutoFit/>
          </a:bodyPr>
          <a:lstStyle/>
          <a:p>
            <a:r>
              <a:rPr lang="en-US" dirty="0" smtClean="0"/>
              <a:t>INTERNATIONAL FBI SAN FRANCISCO, BERLIN</a:t>
            </a:r>
          </a:p>
          <a:p>
            <a:r>
              <a:rPr lang="en-US" dirty="0"/>
              <a:t>	</a:t>
            </a:r>
            <a:r>
              <a:rPr lang="en-US" dirty="0" smtClean="0"/>
              <a:t>	 FORT WORTH, FRANKFURT</a:t>
            </a:r>
            <a:endParaRPr lang="en-US" dirty="0"/>
          </a:p>
        </p:txBody>
      </p:sp>
      <p:sp>
        <p:nvSpPr>
          <p:cNvPr id="8" name="TextBox 7"/>
          <p:cNvSpPr txBox="1"/>
          <p:nvPr/>
        </p:nvSpPr>
        <p:spPr>
          <a:xfrm>
            <a:off x="5877971" y="854509"/>
            <a:ext cx="1923925" cy="369332"/>
          </a:xfrm>
          <a:prstGeom prst="rect">
            <a:avLst/>
          </a:prstGeom>
          <a:noFill/>
        </p:spPr>
        <p:txBody>
          <a:bodyPr wrap="none" rtlCol="0">
            <a:spAutoFit/>
          </a:bodyPr>
          <a:lstStyle/>
          <a:p>
            <a:r>
              <a:rPr lang="en-US" sz="900" dirty="0" smtClean="0"/>
              <a:t>0.1 </a:t>
            </a:r>
            <a:r>
              <a:rPr lang="en-US" sz="900" dirty="0" err="1" smtClean="0"/>
              <a:t>nonPozlieAuschitz</a:t>
            </a:r>
            <a:endParaRPr lang="en-US" sz="900" dirty="0" smtClean="0"/>
          </a:p>
          <a:p>
            <a:r>
              <a:rPr lang="en-US" sz="900" dirty="0" err="1" smtClean="0"/>
              <a:t>Ibm.dmiler.siemens.biomation.gould</a:t>
            </a:r>
            <a:endParaRPr lang="en-US" sz="900" dirty="0"/>
          </a:p>
        </p:txBody>
      </p:sp>
      <p:sp>
        <p:nvSpPr>
          <p:cNvPr id="9" name="TextBox 8"/>
          <p:cNvSpPr txBox="1"/>
          <p:nvPr/>
        </p:nvSpPr>
        <p:spPr>
          <a:xfrm>
            <a:off x="5789270" y="1418913"/>
            <a:ext cx="3268972" cy="923330"/>
          </a:xfrm>
          <a:prstGeom prst="rect">
            <a:avLst/>
          </a:prstGeom>
          <a:noFill/>
        </p:spPr>
        <p:txBody>
          <a:bodyPr wrap="none" rtlCol="0">
            <a:spAutoFit/>
          </a:bodyPr>
          <a:lstStyle/>
          <a:p>
            <a:r>
              <a:rPr lang="en-US" dirty="0" smtClean="0"/>
              <a:t>DR. RICE: SELECT  * FROM FOOD </a:t>
            </a:r>
          </a:p>
          <a:p>
            <a:r>
              <a:rPr lang="en-US" dirty="0" smtClean="0"/>
              <a:t>WHERE NAME=RICE</a:t>
            </a:r>
          </a:p>
          <a:p>
            <a:r>
              <a:rPr lang="en-US" dirty="0"/>
              <a:t>	</a:t>
            </a:r>
            <a:r>
              <a:rPr lang="en-US" dirty="0" smtClean="0"/>
              <a:t>256 z/OS</a:t>
            </a:r>
            <a:endParaRPr lang="en-US" dirty="0"/>
          </a:p>
        </p:txBody>
      </p:sp>
      <p:sp>
        <p:nvSpPr>
          <p:cNvPr id="27" name="TextBox 26"/>
          <p:cNvSpPr txBox="1"/>
          <p:nvPr/>
        </p:nvSpPr>
        <p:spPr>
          <a:xfrm>
            <a:off x="10575160" y="3493319"/>
            <a:ext cx="2696572" cy="646331"/>
          </a:xfrm>
          <a:prstGeom prst="rect">
            <a:avLst/>
          </a:prstGeom>
          <a:noFill/>
        </p:spPr>
        <p:txBody>
          <a:bodyPr wrap="none" rtlCol="0">
            <a:spAutoFit/>
          </a:bodyPr>
          <a:lstStyle/>
          <a:p>
            <a:r>
              <a:rPr lang="en-US" dirty="0" smtClean="0"/>
              <a:t>PENTONGON.BASE</a:t>
            </a:r>
          </a:p>
          <a:p>
            <a:r>
              <a:rPr lang="en-US" dirty="0" smtClean="0"/>
              <a:t>BASEL 5 (BACHELO THEISE)</a:t>
            </a:r>
            <a:endParaRPr lang="en-US" dirty="0"/>
          </a:p>
        </p:txBody>
      </p:sp>
      <p:cxnSp>
        <p:nvCxnSpPr>
          <p:cNvPr id="31" name="Straight Arrow Connector 30"/>
          <p:cNvCxnSpPr>
            <a:endCxn id="36" idx="1"/>
          </p:cNvCxnSpPr>
          <p:nvPr/>
        </p:nvCxnSpPr>
        <p:spPr>
          <a:xfrm flipH="1" flipV="1">
            <a:off x="8116355" y="2946839"/>
            <a:ext cx="2582203" cy="49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857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flipH="1">
            <a:off x="3050598" y="2087664"/>
            <a:ext cx="3239128" cy="166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4"/>
          <a:stretch>
            <a:fillRect/>
          </a:stretch>
        </p:blipFill>
        <p:spPr>
          <a:xfrm>
            <a:off x="11174808" y="2682516"/>
            <a:ext cx="682985" cy="810697"/>
          </a:xfrm>
          <a:prstGeom prst="rect">
            <a:avLst/>
          </a:prstGeom>
        </p:spPr>
      </p:pic>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4836782" y="2410425"/>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75" name="Rectangle 74"/>
          <p:cNvSpPr/>
          <p:nvPr/>
        </p:nvSpPr>
        <p:spPr>
          <a:xfrm>
            <a:off x="6163646" y="2845782"/>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588" y="540674"/>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6"/>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2" name="Straight Arrow Connector 21"/>
          <p:cNvCxnSpPr/>
          <p:nvPr/>
        </p:nvCxnSpPr>
        <p:spPr>
          <a:xfrm flipV="1">
            <a:off x="9669847" y="3143283"/>
            <a:ext cx="883210" cy="973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116355" y="2828746"/>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EAST</a:t>
            </a:r>
            <a:endParaRPr lang="en-US" b="1" dirty="0">
              <a:solidFill>
                <a:schemeClr val="bg2">
                  <a:lumMod val="50000"/>
                </a:schemeClr>
              </a:solidFill>
            </a:endParaRPr>
          </a:p>
        </p:txBody>
      </p:sp>
      <p:sp>
        <p:nvSpPr>
          <p:cNvPr id="37" name="Rectangle 36"/>
          <p:cNvSpPr/>
          <p:nvPr/>
        </p:nvSpPr>
        <p:spPr>
          <a:xfrm>
            <a:off x="9458704" y="2822332"/>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AFRICA</a:t>
            </a:r>
            <a:endParaRPr lang="en-US" b="1" dirty="0">
              <a:solidFill>
                <a:schemeClr val="bg2">
                  <a:lumMod val="50000"/>
                </a:schemeClr>
              </a:solidFill>
            </a:endParaRPr>
          </a:p>
        </p:txBody>
      </p:sp>
      <p:pic>
        <p:nvPicPr>
          <p:cNvPr id="9218" name="Picture 2" descr="kristalina-georgieva-march-20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8282" y="64212"/>
            <a:ext cx="2286000" cy="342900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a:off x="10958646" y="1889358"/>
            <a:ext cx="216162" cy="320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109245" y="2705282"/>
            <a:ext cx="4680675" cy="510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16355" y="2359355"/>
            <a:ext cx="333227" cy="32316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8"/>
          <a:stretch>
            <a:fillRect/>
          </a:stretch>
        </p:blipFill>
        <p:spPr>
          <a:xfrm>
            <a:off x="1239364" y="43663"/>
            <a:ext cx="702810" cy="655956"/>
          </a:xfrm>
          <a:prstGeom prst="rect">
            <a:avLst/>
          </a:prstGeom>
        </p:spPr>
      </p:pic>
      <p:sp>
        <p:nvSpPr>
          <p:cNvPr id="2" name="TextBox 1"/>
          <p:cNvSpPr txBox="1"/>
          <p:nvPr/>
        </p:nvSpPr>
        <p:spPr>
          <a:xfrm>
            <a:off x="3818413" y="111475"/>
            <a:ext cx="4594463" cy="646331"/>
          </a:xfrm>
          <a:prstGeom prst="rect">
            <a:avLst/>
          </a:prstGeom>
          <a:noFill/>
        </p:spPr>
        <p:txBody>
          <a:bodyPr wrap="none" rtlCol="0">
            <a:spAutoFit/>
          </a:bodyPr>
          <a:lstStyle/>
          <a:p>
            <a:r>
              <a:rPr lang="en-US" dirty="0" smtClean="0"/>
              <a:t>INTERNATIONAL FBI SAN FRANCISCO, BERLIN</a:t>
            </a:r>
          </a:p>
          <a:p>
            <a:r>
              <a:rPr lang="en-US" dirty="0"/>
              <a:t>	</a:t>
            </a:r>
            <a:r>
              <a:rPr lang="en-US" dirty="0" smtClean="0"/>
              <a:t>	 FORT WORTH, FRANKFURT</a:t>
            </a:r>
            <a:endParaRPr lang="en-US" dirty="0"/>
          </a:p>
        </p:txBody>
      </p:sp>
      <p:sp>
        <p:nvSpPr>
          <p:cNvPr id="8" name="TextBox 7"/>
          <p:cNvSpPr txBox="1"/>
          <p:nvPr/>
        </p:nvSpPr>
        <p:spPr>
          <a:xfrm>
            <a:off x="5877971" y="854509"/>
            <a:ext cx="1923925" cy="369332"/>
          </a:xfrm>
          <a:prstGeom prst="rect">
            <a:avLst/>
          </a:prstGeom>
          <a:noFill/>
        </p:spPr>
        <p:txBody>
          <a:bodyPr wrap="none" rtlCol="0">
            <a:spAutoFit/>
          </a:bodyPr>
          <a:lstStyle/>
          <a:p>
            <a:r>
              <a:rPr lang="en-US" sz="900" dirty="0" smtClean="0"/>
              <a:t>0.1 </a:t>
            </a:r>
            <a:r>
              <a:rPr lang="en-US" sz="900" dirty="0" err="1" smtClean="0"/>
              <a:t>nonPozlieAuschitz</a:t>
            </a:r>
            <a:endParaRPr lang="en-US" sz="900" dirty="0" smtClean="0"/>
          </a:p>
          <a:p>
            <a:r>
              <a:rPr lang="en-US" sz="900" dirty="0" err="1" smtClean="0"/>
              <a:t>Ibm.dmiler.siemens.biomation.gould</a:t>
            </a:r>
            <a:endParaRPr lang="en-US" sz="900" dirty="0"/>
          </a:p>
        </p:txBody>
      </p:sp>
      <p:sp>
        <p:nvSpPr>
          <p:cNvPr id="9" name="TextBox 8"/>
          <p:cNvSpPr txBox="1"/>
          <p:nvPr/>
        </p:nvSpPr>
        <p:spPr>
          <a:xfrm>
            <a:off x="5789270" y="1418913"/>
            <a:ext cx="3268972" cy="923330"/>
          </a:xfrm>
          <a:prstGeom prst="rect">
            <a:avLst/>
          </a:prstGeom>
          <a:noFill/>
        </p:spPr>
        <p:txBody>
          <a:bodyPr wrap="none" rtlCol="0">
            <a:spAutoFit/>
          </a:bodyPr>
          <a:lstStyle/>
          <a:p>
            <a:r>
              <a:rPr lang="en-US" dirty="0" smtClean="0"/>
              <a:t>DR. RICE: SELECT  * FROM FOOD </a:t>
            </a:r>
          </a:p>
          <a:p>
            <a:r>
              <a:rPr lang="en-US" dirty="0" smtClean="0"/>
              <a:t>WHERE NAME=RICE</a:t>
            </a:r>
          </a:p>
          <a:p>
            <a:r>
              <a:rPr lang="en-US" dirty="0"/>
              <a:t>	</a:t>
            </a:r>
            <a:r>
              <a:rPr lang="en-US" dirty="0" smtClean="0"/>
              <a:t>256 z/OS</a:t>
            </a:r>
            <a:endParaRPr lang="en-US" dirty="0"/>
          </a:p>
        </p:txBody>
      </p:sp>
      <p:cxnSp>
        <p:nvCxnSpPr>
          <p:cNvPr id="31" name="Straight Arrow Connector 30"/>
          <p:cNvCxnSpPr>
            <a:endCxn id="36" idx="1"/>
          </p:cNvCxnSpPr>
          <p:nvPr/>
        </p:nvCxnSpPr>
        <p:spPr>
          <a:xfrm flipH="1" flipV="1">
            <a:off x="8116355" y="2946839"/>
            <a:ext cx="2582203" cy="49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79546" y="4116423"/>
            <a:ext cx="1306157" cy="1826443"/>
          </a:xfrm>
          <a:prstGeom prst="rect">
            <a:avLst/>
          </a:prstGeom>
        </p:spPr>
      </p:pic>
      <p:sp>
        <p:nvSpPr>
          <p:cNvPr id="7" name="Rectangle 6"/>
          <p:cNvSpPr/>
          <p:nvPr/>
        </p:nvSpPr>
        <p:spPr>
          <a:xfrm>
            <a:off x="3419072" y="4901482"/>
            <a:ext cx="2696572" cy="369332"/>
          </a:xfrm>
          <a:prstGeom prst="rect">
            <a:avLst/>
          </a:prstGeom>
        </p:spPr>
        <p:txBody>
          <a:bodyPr wrap="none">
            <a:spAutoFit/>
          </a:bodyPr>
          <a:lstStyle/>
          <a:p>
            <a:r>
              <a:rPr lang="en-US" dirty="0"/>
              <a:t>BASEL 5 </a:t>
            </a:r>
            <a:r>
              <a:rPr lang="en-US" strike="sngStrike" dirty="0"/>
              <a:t>(BACHELO THEISE)</a:t>
            </a:r>
          </a:p>
        </p:txBody>
      </p:sp>
      <p:sp>
        <p:nvSpPr>
          <p:cNvPr id="11" name="Right Arrow 10"/>
          <p:cNvSpPr/>
          <p:nvPr/>
        </p:nvSpPr>
        <p:spPr>
          <a:xfrm>
            <a:off x="2896338" y="4864098"/>
            <a:ext cx="522734" cy="398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flipV="1">
            <a:off x="1323569" y="3908690"/>
            <a:ext cx="1879429" cy="203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68143" y="4055709"/>
            <a:ext cx="808042" cy="369332"/>
          </a:xfrm>
          <a:prstGeom prst="rect">
            <a:avLst/>
          </a:prstGeom>
          <a:noFill/>
        </p:spPr>
        <p:txBody>
          <a:bodyPr wrap="none" rtlCol="0">
            <a:spAutoFit/>
          </a:bodyPr>
          <a:lstStyle/>
          <a:p>
            <a:r>
              <a:rPr lang="en-US" dirty="0" smtClean="0"/>
              <a:t>source</a:t>
            </a:r>
            <a:endParaRPr lang="en-US" dirty="0"/>
          </a:p>
        </p:txBody>
      </p:sp>
      <p:sp>
        <p:nvSpPr>
          <p:cNvPr id="29" name="TextBox 28"/>
          <p:cNvSpPr txBox="1"/>
          <p:nvPr/>
        </p:nvSpPr>
        <p:spPr>
          <a:xfrm>
            <a:off x="4096512" y="5669280"/>
            <a:ext cx="683200" cy="369332"/>
          </a:xfrm>
          <a:prstGeom prst="rect">
            <a:avLst/>
          </a:prstGeom>
          <a:noFill/>
        </p:spPr>
        <p:txBody>
          <a:bodyPr wrap="none" rtlCol="0">
            <a:spAutoFit/>
          </a:bodyPr>
          <a:lstStyle/>
          <a:p>
            <a:r>
              <a:rPr lang="en-US" dirty="0" smtClean="0"/>
              <a:t>PLAN</a:t>
            </a:r>
            <a:endParaRPr lang="en-US" dirty="0"/>
          </a:p>
        </p:txBody>
      </p:sp>
      <p:sp>
        <p:nvSpPr>
          <p:cNvPr id="33" name="TextBox 32"/>
          <p:cNvSpPr txBox="1"/>
          <p:nvPr/>
        </p:nvSpPr>
        <p:spPr>
          <a:xfrm>
            <a:off x="7723984" y="4939326"/>
            <a:ext cx="1596912" cy="646331"/>
          </a:xfrm>
          <a:prstGeom prst="rect">
            <a:avLst/>
          </a:prstGeom>
          <a:noFill/>
        </p:spPr>
        <p:txBody>
          <a:bodyPr wrap="none" rtlCol="0">
            <a:spAutoFit/>
          </a:bodyPr>
          <a:lstStyle/>
          <a:p>
            <a:r>
              <a:rPr lang="en-US" dirty="0" err="1" smtClean="0"/>
              <a:t>Bankrupcy</a:t>
            </a:r>
            <a:r>
              <a:rPr lang="en-US" dirty="0" smtClean="0"/>
              <a:t> Law</a:t>
            </a:r>
          </a:p>
          <a:p>
            <a:r>
              <a:rPr lang="en-US" dirty="0" smtClean="0"/>
              <a:t>Basel 5</a:t>
            </a:r>
            <a:endParaRPr lang="en-US" dirty="0"/>
          </a:p>
        </p:txBody>
      </p:sp>
      <p:sp>
        <p:nvSpPr>
          <p:cNvPr id="34" name="TextBox 33"/>
          <p:cNvSpPr txBox="1"/>
          <p:nvPr/>
        </p:nvSpPr>
        <p:spPr>
          <a:xfrm>
            <a:off x="7423756" y="4706112"/>
            <a:ext cx="5966826" cy="369332"/>
          </a:xfrm>
          <a:prstGeom prst="rect">
            <a:avLst/>
          </a:prstGeom>
          <a:noFill/>
        </p:spPr>
        <p:txBody>
          <a:bodyPr wrap="none" rtlCol="0">
            <a:spAutoFit/>
          </a:bodyPr>
          <a:lstStyle/>
          <a:p>
            <a:r>
              <a:rPr lang="en-US" dirty="0" err="1" smtClean="0"/>
              <a:t>nonPoliceINteurpt</a:t>
            </a:r>
            <a:r>
              <a:rPr lang="en-US" dirty="0" smtClean="0"/>
              <a:t>(</a:t>
            </a:r>
            <a:r>
              <a:rPr lang="en-US" dirty="0" err="1" smtClean="0"/>
              <a:t>tim</a:t>
            </a:r>
            <a:r>
              <a:rPr lang="en-US" dirty="0" smtClean="0"/>
              <a:t> cook, </a:t>
            </a:r>
            <a:r>
              <a:rPr lang="en-US" dirty="0" err="1" smtClean="0"/>
              <a:t>vigini</a:t>
            </a:r>
            <a:r>
              <a:rPr lang="en-US" dirty="0" smtClean="0"/>
              <a:t> </a:t>
            </a:r>
            <a:r>
              <a:rPr lang="en-US" dirty="0" err="1" smtClean="0"/>
              <a:t>rommiet</a:t>
            </a:r>
            <a:r>
              <a:rPr lang="en-US" dirty="0" smtClean="0"/>
              <a:t>, </a:t>
            </a:r>
            <a:r>
              <a:rPr lang="en-US" dirty="0" err="1" smtClean="0"/>
              <a:t>dr</a:t>
            </a:r>
            <a:r>
              <a:rPr lang="en-US" dirty="0" smtClean="0"/>
              <a:t> </a:t>
            </a:r>
            <a:r>
              <a:rPr lang="en-US" dirty="0" err="1" smtClean="0"/>
              <a:t>diter</a:t>
            </a:r>
            <a:r>
              <a:rPr lang="en-US" dirty="0" smtClean="0"/>
              <a:t> </a:t>
            </a:r>
            <a:r>
              <a:rPr lang="en-US" dirty="0" err="1" smtClean="0"/>
              <a:t>zetsche</a:t>
            </a:r>
            <a:r>
              <a:rPr lang="en-US" dirty="0" smtClean="0"/>
              <a:t>)</a:t>
            </a:r>
            <a:endParaRPr lang="en-US" dirty="0"/>
          </a:p>
        </p:txBody>
      </p:sp>
      <p:cxnSp>
        <p:nvCxnSpPr>
          <p:cNvPr id="39" name="Straight Connector 38"/>
          <p:cNvCxnSpPr>
            <a:stCxn id="34" idx="3"/>
          </p:cNvCxnSpPr>
          <p:nvPr/>
        </p:nvCxnSpPr>
        <p:spPr>
          <a:xfrm flipH="1">
            <a:off x="9220045" y="4890778"/>
            <a:ext cx="4170537" cy="48548"/>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437377" y="4501328"/>
            <a:ext cx="434221" cy="369332"/>
          </a:xfrm>
          <a:prstGeom prst="rect">
            <a:avLst/>
          </a:prstGeom>
          <a:noFill/>
        </p:spPr>
        <p:txBody>
          <a:bodyPr wrap="none" rtlCol="0">
            <a:spAutoFit/>
          </a:bodyPr>
          <a:lstStyle/>
          <a:p>
            <a:r>
              <a:rPr lang="en-US" dirty="0" err="1" smtClean="0"/>
              <a:t>int</a:t>
            </a:r>
            <a:endParaRPr lang="en-US" dirty="0"/>
          </a:p>
        </p:txBody>
      </p:sp>
      <p:sp>
        <p:nvSpPr>
          <p:cNvPr id="42" name="TextBox 41"/>
          <p:cNvSpPr txBox="1"/>
          <p:nvPr/>
        </p:nvSpPr>
        <p:spPr>
          <a:xfrm>
            <a:off x="7636775" y="5550806"/>
            <a:ext cx="5852472" cy="646331"/>
          </a:xfrm>
          <a:prstGeom prst="rect">
            <a:avLst/>
          </a:prstGeom>
          <a:noFill/>
        </p:spPr>
        <p:txBody>
          <a:bodyPr wrap="square" rtlCol="0">
            <a:spAutoFit/>
          </a:bodyPr>
          <a:lstStyle/>
          <a:p>
            <a:r>
              <a:rPr lang="en-US" dirty="0" err="1" smtClean="0"/>
              <a:t>nonPocileCtontentItem.eval</a:t>
            </a:r>
            <a:r>
              <a:rPr lang="en-US" dirty="0" smtClean="0"/>
              <a:t>(</a:t>
            </a:r>
            <a:r>
              <a:rPr lang="en-US" strike="sngStrike" dirty="0" err="1" smtClean="0"/>
              <a:t>ibm.dmiler.realplayer.facebook</a:t>
            </a:r>
            <a:r>
              <a:rPr lang="en-US" dirty="0" smtClean="0"/>
              <a:t>)</a:t>
            </a:r>
          </a:p>
          <a:p>
            <a:r>
              <a:rPr lang="en-US" dirty="0" smtClean="0"/>
              <a:t>Prof and Girlfriend (</a:t>
            </a:r>
            <a:r>
              <a:rPr lang="en-US" dirty="0" err="1" smtClean="0"/>
              <a:t>Bankrucy</a:t>
            </a:r>
            <a:r>
              <a:rPr lang="en-US" dirty="0" smtClean="0"/>
              <a:t> Law, Basel5)</a:t>
            </a:r>
            <a:endParaRPr lang="en-US" dirty="0"/>
          </a:p>
        </p:txBody>
      </p:sp>
      <p:cxnSp>
        <p:nvCxnSpPr>
          <p:cNvPr id="45" name="Straight Connector 44"/>
          <p:cNvCxnSpPr/>
          <p:nvPr/>
        </p:nvCxnSpPr>
        <p:spPr>
          <a:xfrm flipV="1">
            <a:off x="7982724" y="5873971"/>
            <a:ext cx="856476" cy="323166"/>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141811" y="3950270"/>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AMERCAS</a:t>
            </a:r>
            <a:endParaRPr lang="en-US" b="1" dirty="0">
              <a:solidFill>
                <a:schemeClr val="bg2">
                  <a:lumMod val="50000"/>
                </a:schemeClr>
              </a:solidFill>
            </a:endParaRPr>
          </a:p>
        </p:txBody>
      </p:sp>
    </p:spTree>
    <p:extLst>
      <p:ext uri="{BB962C8B-B14F-4D97-AF65-F5344CB8AC3E}">
        <p14:creationId xmlns:p14="http://schemas.microsoft.com/office/powerpoint/2010/main" val="2020436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github.com/1D8723/FBI/raw/main/css/fbi-internet-paym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836" y="1595649"/>
            <a:ext cx="2276475" cy="21336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838734" y="2129051"/>
            <a:ext cx="1078173" cy="1037230"/>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29051" y="2374710"/>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29050" y="2606723"/>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18" y="2908679"/>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69498" y="2130316"/>
            <a:ext cx="1442943" cy="106682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10" name="Rectangle 9"/>
          <p:cNvSpPr/>
          <p:nvPr/>
        </p:nvSpPr>
        <p:spPr>
          <a:xfrm>
            <a:off x="3380056" y="3140693"/>
            <a:ext cx="548147"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66642" y="2866032"/>
            <a:ext cx="725951"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5585" y="2107519"/>
            <a:ext cx="723275" cy="369332"/>
          </a:xfrm>
          <a:prstGeom prst="rect">
            <a:avLst/>
          </a:prstGeom>
        </p:spPr>
        <p:txBody>
          <a:bodyPr wrap="none">
            <a:spAutoFit/>
          </a:bodyPr>
          <a:lstStyle/>
          <a:p>
            <a:r>
              <a:rPr lang="en-US" dirty="0">
                <a:solidFill>
                  <a:schemeClr val="bg2">
                    <a:lumMod val="50000"/>
                  </a:schemeClr>
                </a:solidFill>
              </a:rPr>
              <a:t>Japan</a:t>
            </a:r>
            <a:endParaRPr lang="en-US" dirty="0"/>
          </a:p>
        </p:txBody>
      </p:sp>
      <p:sp>
        <p:nvSpPr>
          <p:cNvPr id="13" name="Rectangle 12"/>
          <p:cNvSpPr/>
          <p:nvPr/>
        </p:nvSpPr>
        <p:spPr>
          <a:xfrm>
            <a:off x="2209818" y="2628256"/>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right</a:t>
            </a:r>
            <a:endParaRPr lang="en-US" dirty="0"/>
          </a:p>
        </p:txBody>
      </p:sp>
      <p:sp>
        <p:nvSpPr>
          <p:cNvPr id="14" name="Rectangle 13"/>
          <p:cNvSpPr/>
          <p:nvPr/>
        </p:nvSpPr>
        <p:spPr>
          <a:xfrm>
            <a:off x="3117644" y="2622493"/>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Left</a:t>
            </a:r>
            <a:endParaRPr lang="en-US" dirty="0"/>
          </a:p>
        </p:txBody>
      </p:sp>
      <p:pic>
        <p:nvPicPr>
          <p:cNvPr id="15" name="Picture 2" descr="https://github.com/1D8723/FBI/raw/main/css/fbi-internet-paym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622" y="3874892"/>
            <a:ext cx="2276475" cy="213360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931520" y="4408294"/>
            <a:ext cx="1078173" cy="1037230"/>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21837" y="4653953"/>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1836" y="4885966"/>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02604" y="5187922"/>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62284" y="4409559"/>
            <a:ext cx="1442943" cy="106682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21" name="Rectangle 20"/>
          <p:cNvSpPr/>
          <p:nvPr/>
        </p:nvSpPr>
        <p:spPr>
          <a:xfrm>
            <a:off x="3472842" y="5419936"/>
            <a:ext cx="548147"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859428" y="5145275"/>
            <a:ext cx="725951"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608371" y="4386762"/>
            <a:ext cx="723275" cy="369332"/>
          </a:xfrm>
          <a:prstGeom prst="rect">
            <a:avLst/>
          </a:prstGeom>
        </p:spPr>
        <p:txBody>
          <a:bodyPr wrap="none">
            <a:spAutoFit/>
          </a:bodyPr>
          <a:lstStyle/>
          <a:p>
            <a:r>
              <a:rPr lang="en-US" dirty="0">
                <a:solidFill>
                  <a:schemeClr val="bg2">
                    <a:lumMod val="50000"/>
                  </a:schemeClr>
                </a:solidFill>
              </a:rPr>
              <a:t>Japan</a:t>
            </a:r>
            <a:endParaRPr lang="en-US" dirty="0"/>
          </a:p>
        </p:txBody>
      </p:sp>
      <p:sp>
        <p:nvSpPr>
          <p:cNvPr id="24" name="Rectangle 23"/>
          <p:cNvSpPr/>
          <p:nvPr/>
        </p:nvSpPr>
        <p:spPr>
          <a:xfrm>
            <a:off x="2302604" y="4907499"/>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a:t>
            </a:r>
            <a:endParaRPr lang="en-US" dirty="0"/>
          </a:p>
        </p:txBody>
      </p:sp>
      <p:sp>
        <p:nvSpPr>
          <p:cNvPr id="25" name="Rectangle 24"/>
          <p:cNvSpPr/>
          <p:nvPr/>
        </p:nvSpPr>
        <p:spPr>
          <a:xfrm>
            <a:off x="3210430" y="4901736"/>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a:t>
            </a:r>
            <a:endParaRPr lang="en-US" dirty="0"/>
          </a:p>
        </p:txBody>
      </p:sp>
      <p:sp>
        <p:nvSpPr>
          <p:cNvPr id="26" name="Rectangle 25"/>
          <p:cNvSpPr/>
          <p:nvPr/>
        </p:nvSpPr>
        <p:spPr>
          <a:xfrm>
            <a:off x="5653875" y="2432839"/>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AMERCAS</a:t>
            </a:r>
            <a:endParaRPr lang="en-US" b="1" dirty="0">
              <a:solidFill>
                <a:schemeClr val="bg2">
                  <a:lumMod val="50000"/>
                </a:schemeClr>
              </a:solidFill>
            </a:endParaRPr>
          </a:p>
        </p:txBody>
      </p:sp>
      <p:cxnSp>
        <p:nvCxnSpPr>
          <p:cNvPr id="28" name="Straight Arrow Connector 27"/>
          <p:cNvCxnSpPr/>
          <p:nvPr/>
        </p:nvCxnSpPr>
        <p:spPr>
          <a:xfrm>
            <a:off x="7059168" y="2722729"/>
            <a:ext cx="524256" cy="474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361038" y="1609716"/>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30" name="TextBox 29"/>
          <p:cNvSpPr txBox="1"/>
          <p:nvPr/>
        </p:nvSpPr>
        <p:spPr>
          <a:xfrm>
            <a:off x="7321296" y="3306245"/>
            <a:ext cx="4406847" cy="923330"/>
          </a:xfrm>
          <a:prstGeom prst="rect">
            <a:avLst/>
          </a:prstGeom>
          <a:noFill/>
        </p:spPr>
        <p:txBody>
          <a:bodyPr wrap="none" rtlCol="0">
            <a:spAutoFit/>
          </a:bodyPr>
          <a:lstStyle/>
          <a:p>
            <a:r>
              <a:rPr lang="en-US" dirty="0" err="1" smtClean="0"/>
              <a:t>nonPoliceBrazilLogcial</a:t>
            </a:r>
            <a:endParaRPr lang="en-US" dirty="0" smtClean="0"/>
          </a:p>
          <a:p>
            <a:endParaRPr lang="en-US" dirty="0"/>
          </a:p>
          <a:p>
            <a:r>
              <a:rPr lang="en-US" dirty="0" smtClean="0"/>
              <a:t>Bezos: Select * from </a:t>
            </a:r>
            <a:r>
              <a:rPr lang="en-US" dirty="0" err="1" smtClean="0"/>
              <a:t>frood</a:t>
            </a:r>
            <a:r>
              <a:rPr lang="en-US" dirty="0"/>
              <a:t> </a:t>
            </a:r>
            <a:r>
              <a:rPr lang="en-US" dirty="0" smtClean="0"/>
              <a:t>where name=RICE</a:t>
            </a:r>
            <a:endParaRPr lang="en-US" dirty="0"/>
          </a:p>
        </p:txBody>
      </p:sp>
      <p:cxnSp>
        <p:nvCxnSpPr>
          <p:cNvPr id="32" name="Straight Connector 31"/>
          <p:cNvCxnSpPr>
            <a:stCxn id="30" idx="1"/>
          </p:cNvCxnSpPr>
          <p:nvPr/>
        </p:nvCxnSpPr>
        <p:spPr>
          <a:xfrm>
            <a:off x="7321296" y="3767910"/>
            <a:ext cx="603504" cy="61885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592379" y="4834091"/>
            <a:ext cx="1361386" cy="369332"/>
          </a:xfrm>
          <a:prstGeom prst="rect">
            <a:avLst/>
          </a:prstGeom>
          <a:noFill/>
        </p:spPr>
        <p:txBody>
          <a:bodyPr wrap="square" rtlCol="0">
            <a:spAutoFit/>
          </a:bodyPr>
          <a:lstStyle/>
          <a:p>
            <a:r>
              <a:rPr lang="en-US" dirty="0" smtClean="0"/>
              <a:t>Uncle Benz</a:t>
            </a:r>
            <a:endParaRPr lang="en-US" dirty="0"/>
          </a:p>
        </p:txBody>
      </p:sp>
      <p:sp>
        <p:nvSpPr>
          <p:cNvPr id="34" name="TextBox 33"/>
          <p:cNvSpPr txBox="1"/>
          <p:nvPr/>
        </p:nvSpPr>
        <p:spPr>
          <a:xfrm>
            <a:off x="8250671" y="4756094"/>
            <a:ext cx="1860446" cy="646331"/>
          </a:xfrm>
          <a:prstGeom prst="rect">
            <a:avLst/>
          </a:prstGeom>
          <a:noFill/>
        </p:spPr>
        <p:txBody>
          <a:bodyPr wrap="none" rtlCol="0">
            <a:spAutoFit/>
          </a:bodyPr>
          <a:lstStyle/>
          <a:p>
            <a:r>
              <a:rPr lang="en-US" dirty="0" smtClean="0"/>
              <a:t>Arul’s Rice</a:t>
            </a:r>
          </a:p>
          <a:p>
            <a:r>
              <a:rPr lang="en-US" dirty="0" smtClean="0"/>
              <a:t>From Indian Store</a:t>
            </a:r>
            <a:endParaRPr lang="en-US" dirty="0"/>
          </a:p>
        </p:txBody>
      </p:sp>
      <p:sp>
        <p:nvSpPr>
          <p:cNvPr id="35" name="TextBox 34"/>
          <p:cNvSpPr txBox="1"/>
          <p:nvPr/>
        </p:nvSpPr>
        <p:spPr>
          <a:xfrm>
            <a:off x="10515173" y="4352998"/>
            <a:ext cx="1151790" cy="923330"/>
          </a:xfrm>
          <a:prstGeom prst="rect">
            <a:avLst/>
          </a:prstGeom>
          <a:noFill/>
        </p:spPr>
        <p:txBody>
          <a:bodyPr wrap="none" rtlCol="0">
            <a:spAutoFit/>
          </a:bodyPr>
          <a:lstStyle/>
          <a:p>
            <a:r>
              <a:rPr lang="en-US" dirty="0" smtClean="0"/>
              <a:t>WAR</a:t>
            </a:r>
          </a:p>
          <a:p>
            <a:r>
              <a:rPr lang="en-US" dirty="0" smtClean="0"/>
              <a:t>Rice bags</a:t>
            </a:r>
          </a:p>
          <a:p>
            <a:r>
              <a:rPr lang="en-US" dirty="0" smtClean="0"/>
              <a:t>Green box</a:t>
            </a:r>
            <a:endParaRPr lang="en-US" dirty="0"/>
          </a:p>
        </p:txBody>
      </p:sp>
      <p:cxnSp>
        <p:nvCxnSpPr>
          <p:cNvPr id="37" name="Straight Connector 36"/>
          <p:cNvCxnSpPr/>
          <p:nvPr/>
        </p:nvCxnSpPr>
        <p:spPr>
          <a:xfrm flipV="1">
            <a:off x="6839712" y="4941692"/>
            <a:ext cx="783336" cy="32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8534400" y="5001972"/>
            <a:ext cx="803196" cy="583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0576353" y="4784901"/>
            <a:ext cx="1042623" cy="691478"/>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592379" y="4653953"/>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300525" y="4664872"/>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486842" y="4722155"/>
            <a:ext cx="1332421" cy="862464"/>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34087" y="4679507"/>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856724" y="4645152"/>
            <a:ext cx="7091436" cy="98609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5003210" y="4864756"/>
            <a:ext cx="1161280" cy="646331"/>
          </a:xfrm>
          <a:prstGeom prst="rect">
            <a:avLst/>
          </a:prstGeom>
          <a:noFill/>
        </p:spPr>
        <p:txBody>
          <a:bodyPr wrap="none" rtlCol="0">
            <a:spAutoFit/>
          </a:bodyPr>
          <a:lstStyle/>
          <a:p>
            <a:r>
              <a:rPr lang="en-US" dirty="0" smtClean="0"/>
              <a:t>Chinese</a:t>
            </a:r>
          </a:p>
          <a:p>
            <a:r>
              <a:rPr lang="en-US" dirty="0" err="1" smtClean="0"/>
              <a:t>reestraunt</a:t>
            </a:r>
            <a:endParaRPr lang="en-US" dirty="0"/>
          </a:p>
        </p:txBody>
      </p:sp>
      <p:sp>
        <p:nvSpPr>
          <p:cNvPr id="48" name="TextBox 47"/>
          <p:cNvSpPr txBox="1"/>
          <p:nvPr/>
        </p:nvSpPr>
        <p:spPr>
          <a:xfrm>
            <a:off x="7258589" y="6069045"/>
            <a:ext cx="2258247" cy="646331"/>
          </a:xfrm>
          <a:prstGeom prst="rect">
            <a:avLst/>
          </a:prstGeom>
          <a:noFill/>
        </p:spPr>
        <p:txBody>
          <a:bodyPr wrap="none" rtlCol="0">
            <a:spAutoFit/>
          </a:bodyPr>
          <a:lstStyle/>
          <a:p>
            <a:r>
              <a:rPr lang="en-US" dirty="0" smtClean="0"/>
              <a:t>0.1 </a:t>
            </a:r>
            <a:r>
              <a:rPr lang="en-US" dirty="0" err="1" smtClean="0"/>
              <a:t>nonPoliceSequia</a:t>
            </a:r>
            <a:endParaRPr lang="en-US" dirty="0" smtClean="0"/>
          </a:p>
          <a:p>
            <a:r>
              <a:rPr lang="en-US" dirty="0"/>
              <a:t>	</a:t>
            </a:r>
            <a:r>
              <a:rPr lang="en-US" dirty="0" err="1" smtClean="0"/>
              <a:t>aws</a:t>
            </a:r>
            <a:r>
              <a:rPr lang="en-US" dirty="0" smtClean="0"/>
              <a:t> amazon</a:t>
            </a:r>
            <a:endParaRPr lang="en-US" dirty="0"/>
          </a:p>
        </p:txBody>
      </p:sp>
      <p:cxnSp>
        <p:nvCxnSpPr>
          <p:cNvPr id="50" name="Straight Arrow Connector 49"/>
          <p:cNvCxnSpPr/>
          <p:nvPr/>
        </p:nvCxnSpPr>
        <p:spPr>
          <a:xfrm flipV="1">
            <a:off x="4934087" y="6008493"/>
            <a:ext cx="7123801" cy="6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843613" y="5738735"/>
            <a:ext cx="543739" cy="369332"/>
          </a:xfrm>
          <a:prstGeom prst="rect">
            <a:avLst/>
          </a:prstGeom>
          <a:noFill/>
        </p:spPr>
        <p:txBody>
          <a:bodyPr wrap="none" rtlCol="0">
            <a:spAutoFit/>
          </a:bodyPr>
          <a:lstStyle/>
          <a:p>
            <a:r>
              <a:rPr lang="en-US" dirty="0" err="1" smtClean="0"/>
              <a:t>ibm</a:t>
            </a:r>
            <a:endParaRPr lang="en-US" dirty="0"/>
          </a:p>
        </p:txBody>
      </p:sp>
      <p:cxnSp>
        <p:nvCxnSpPr>
          <p:cNvPr id="53" name="Straight Arrow Connector 52"/>
          <p:cNvCxnSpPr>
            <a:endCxn id="48" idx="1"/>
          </p:cNvCxnSpPr>
          <p:nvPr/>
        </p:nvCxnSpPr>
        <p:spPr>
          <a:xfrm>
            <a:off x="6164490" y="6392210"/>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217470" y="6338802"/>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788957" y="6446291"/>
            <a:ext cx="1045223" cy="369332"/>
          </a:xfrm>
          <a:prstGeom prst="rect">
            <a:avLst/>
          </a:prstGeom>
          <a:noFill/>
        </p:spPr>
        <p:txBody>
          <a:bodyPr wrap="none" rtlCol="0">
            <a:spAutoFit/>
          </a:bodyPr>
          <a:lstStyle/>
          <a:p>
            <a:r>
              <a:rPr lang="en-US" dirty="0" err="1" smtClean="0"/>
              <a:t>kubnetes</a:t>
            </a:r>
            <a:endParaRPr lang="en-US" dirty="0"/>
          </a:p>
        </p:txBody>
      </p:sp>
      <p:cxnSp>
        <p:nvCxnSpPr>
          <p:cNvPr id="56" name="Straight Arrow Connector 55"/>
          <p:cNvCxnSpPr/>
          <p:nvPr/>
        </p:nvCxnSpPr>
        <p:spPr>
          <a:xfrm>
            <a:off x="9524719" y="6247973"/>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10111117" y="6446291"/>
            <a:ext cx="507701" cy="41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8250671" y="6446291"/>
            <a:ext cx="1086925"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628251" y="6338802"/>
            <a:ext cx="3986346" cy="29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446280" y="6193158"/>
            <a:ext cx="3877985" cy="646331"/>
          </a:xfrm>
          <a:prstGeom prst="rect">
            <a:avLst/>
          </a:prstGeom>
          <a:noFill/>
        </p:spPr>
        <p:txBody>
          <a:bodyPr wrap="none" rtlCol="0">
            <a:spAutoFit/>
          </a:bodyPr>
          <a:lstStyle/>
          <a:p>
            <a:r>
              <a:rPr lang="en-US" dirty="0" smtClean="0"/>
              <a:t>Business Challenger: </a:t>
            </a:r>
            <a:r>
              <a:rPr lang="en-US" dirty="0" err="1" smtClean="0"/>
              <a:t>ibm.damiler.apple</a:t>
            </a:r>
            <a:r>
              <a:rPr lang="en-US" dirty="0" smtClean="0"/>
              <a:t>	</a:t>
            </a:r>
          </a:p>
          <a:p>
            <a:r>
              <a:rPr lang="en-US" dirty="0" err="1" smtClean="0"/>
              <a:t>Sequauia</a:t>
            </a:r>
            <a:endParaRPr lang="en-US" dirty="0"/>
          </a:p>
        </p:txBody>
      </p:sp>
      <p:cxnSp>
        <p:nvCxnSpPr>
          <p:cNvPr id="65" name="Straight Connector 64"/>
          <p:cNvCxnSpPr/>
          <p:nvPr/>
        </p:nvCxnSpPr>
        <p:spPr>
          <a:xfrm flipV="1">
            <a:off x="1755648" y="6516323"/>
            <a:ext cx="344974" cy="341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35512" y="6338802"/>
            <a:ext cx="1788753" cy="177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8095488" y="4077336"/>
            <a:ext cx="3723775" cy="0"/>
          </a:xfrm>
          <a:prstGeom prst="line">
            <a:avLst/>
          </a:prstGeom>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789" y="30352"/>
            <a:ext cx="2857500" cy="1600200"/>
          </a:xfrm>
          <a:prstGeom prst="rect">
            <a:avLst/>
          </a:prstGeom>
        </p:spPr>
      </p:pic>
      <p:sp>
        <p:nvSpPr>
          <p:cNvPr id="71" name="TextBox 70"/>
          <p:cNvSpPr txBox="1"/>
          <p:nvPr/>
        </p:nvSpPr>
        <p:spPr>
          <a:xfrm>
            <a:off x="8794133" y="435353"/>
            <a:ext cx="1436932" cy="369332"/>
          </a:xfrm>
          <a:prstGeom prst="rect">
            <a:avLst/>
          </a:prstGeom>
          <a:noFill/>
        </p:spPr>
        <p:txBody>
          <a:bodyPr wrap="none" rtlCol="0">
            <a:spAutoFit/>
          </a:bodyPr>
          <a:lstStyle/>
          <a:p>
            <a:r>
              <a:rPr lang="en-US" dirty="0" smtClean="0"/>
              <a:t>I have no rice</a:t>
            </a:r>
            <a:endParaRPr lang="en-US" dirty="0"/>
          </a:p>
        </p:txBody>
      </p:sp>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5025" y="799816"/>
            <a:ext cx="2466975" cy="1847850"/>
          </a:xfrm>
          <a:prstGeom prst="rect">
            <a:avLst/>
          </a:prstGeom>
        </p:spPr>
      </p:pic>
      <p:sp>
        <p:nvSpPr>
          <p:cNvPr id="73" name="TextBox 72"/>
          <p:cNvSpPr txBox="1"/>
          <p:nvPr/>
        </p:nvSpPr>
        <p:spPr>
          <a:xfrm>
            <a:off x="9704038" y="2681366"/>
            <a:ext cx="2353850" cy="369332"/>
          </a:xfrm>
          <a:prstGeom prst="rect">
            <a:avLst/>
          </a:prstGeom>
          <a:noFill/>
        </p:spPr>
        <p:txBody>
          <a:bodyPr wrap="none" rtlCol="0">
            <a:spAutoFit/>
          </a:bodyPr>
          <a:lstStyle/>
          <a:p>
            <a:r>
              <a:rPr lang="en-US" dirty="0" smtClean="0"/>
              <a:t>Visa: I have a lot of rice</a:t>
            </a:r>
            <a:endParaRPr lang="en-US" dirty="0"/>
          </a:p>
        </p:txBody>
      </p:sp>
      <p:cxnSp>
        <p:nvCxnSpPr>
          <p:cNvPr id="75" name="Straight Connector 74"/>
          <p:cNvCxnSpPr/>
          <p:nvPr/>
        </p:nvCxnSpPr>
        <p:spPr>
          <a:xfrm flipV="1">
            <a:off x="9957375" y="207264"/>
            <a:ext cx="1861888" cy="298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794133" y="435353"/>
            <a:ext cx="1316984" cy="651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003210" y="761327"/>
            <a:ext cx="3790923" cy="1143246"/>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167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5653875" y="2432839"/>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AMERCAS</a:t>
            </a:r>
            <a:endParaRPr lang="en-US" b="1" dirty="0">
              <a:solidFill>
                <a:schemeClr val="bg2">
                  <a:lumMod val="50000"/>
                </a:schemeClr>
              </a:solidFill>
            </a:endParaRPr>
          </a:p>
        </p:txBody>
      </p:sp>
      <p:cxnSp>
        <p:nvCxnSpPr>
          <p:cNvPr id="28" name="Straight Arrow Connector 27"/>
          <p:cNvCxnSpPr/>
          <p:nvPr/>
        </p:nvCxnSpPr>
        <p:spPr>
          <a:xfrm>
            <a:off x="7059168" y="2722729"/>
            <a:ext cx="524256" cy="474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361038" y="1609716"/>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30" name="TextBox 29"/>
          <p:cNvSpPr txBox="1"/>
          <p:nvPr/>
        </p:nvSpPr>
        <p:spPr>
          <a:xfrm>
            <a:off x="7321296" y="3381463"/>
            <a:ext cx="4406847" cy="923330"/>
          </a:xfrm>
          <a:prstGeom prst="rect">
            <a:avLst/>
          </a:prstGeom>
          <a:noFill/>
        </p:spPr>
        <p:txBody>
          <a:bodyPr wrap="none" rtlCol="0">
            <a:spAutoFit/>
          </a:bodyPr>
          <a:lstStyle/>
          <a:p>
            <a:r>
              <a:rPr lang="en-US" dirty="0" err="1" smtClean="0"/>
              <a:t>nonPoliceBrazilLogcial</a:t>
            </a:r>
            <a:endParaRPr lang="en-US" dirty="0" smtClean="0"/>
          </a:p>
          <a:p>
            <a:endParaRPr lang="en-US" dirty="0"/>
          </a:p>
          <a:p>
            <a:r>
              <a:rPr lang="en-US" dirty="0" smtClean="0"/>
              <a:t>Bezos: Select * from </a:t>
            </a:r>
            <a:r>
              <a:rPr lang="en-US" dirty="0" err="1" smtClean="0"/>
              <a:t>frood</a:t>
            </a:r>
            <a:r>
              <a:rPr lang="en-US" dirty="0"/>
              <a:t> </a:t>
            </a:r>
            <a:r>
              <a:rPr lang="en-US" dirty="0" smtClean="0"/>
              <a:t>where name=RICE</a:t>
            </a:r>
            <a:endParaRPr lang="en-US" dirty="0"/>
          </a:p>
        </p:txBody>
      </p:sp>
      <p:cxnSp>
        <p:nvCxnSpPr>
          <p:cNvPr id="32" name="Straight Connector 31"/>
          <p:cNvCxnSpPr>
            <a:stCxn id="30" idx="1"/>
          </p:cNvCxnSpPr>
          <p:nvPr/>
        </p:nvCxnSpPr>
        <p:spPr>
          <a:xfrm>
            <a:off x="7321296" y="3767910"/>
            <a:ext cx="603504" cy="61885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592379" y="4834091"/>
            <a:ext cx="1361386" cy="369332"/>
          </a:xfrm>
          <a:prstGeom prst="rect">
            <a:avLst/>
          </a:prstGeom>
          <a:noFill/>
        </p:spPr>
        <p:txBody>
          <a:bodyPr wrap="square" rtlCol="0">
            <a:spAutoFit/>
          </a:bodyPr>
          <a:lstStyle/>
          <a:p>
            <a:r>
              <a:rPr lang="en-US" dirty="0" smtClean="0"/>
              <a:t>Uncle Benz</a:t>
            </a:r>
            <a:endParaRPr lang="en-US" dirty="0"/>
          </a:p>
        </p:txBody>
      </p:sp>
      <p:sp>
        <p:nvSpPr>
          <p:cNvPr id="34" name="TextBox 33"/>
          <p:cNvSpPr txBox="1"/>
          <p:nvPr/>
        </p:nvSpPr>
        <p:spPr>
          <a:xfrm>
            <a:off x="8250671" y="4756094"/>
            <a:ext cx="1860446" cy="646331"/>
          </a:xfrm>
          <a:prstGeom prst="rect">
            <a:avLst/>
          </a:prstGeom>
          <a:noFill/>
        </p:spPr>
        <p:txBody>
          <a:bodyPr wrap="none" rtlCol="0">
            <a:spAutoFit/>
          </a:bodyPr>
          <a:lstStyle/>
          <a:p>
            <a:r>
              <a:rPr lang="en-US" dirty="0" smtClean="0"/>
              <a:t>Arul’s Rice</a:t>
            </a:r>
          </a:p>
          <a:p>
            <a:r>
              <a:rPr lang="en-US" dirty="0" smtClean="0"/>
              <a:t>From Indian Store</a:t>
            </a:r>
            <a:endParaRPr lang="en-US" dirty="0"/>
          </a:p>
        </p:txBody>
      </p:sp>
      <p:sp>
        <p:nvSpPr>
          <p:cNvPr id="35" name="TextBox 34"/>
          <p:cNvSpPr txBox="1"/>
          <p:nvPr/>
        </p:nvSpPr>
        <p:spPr>
          <a:xfrm>
            <a:off x="10515173" y="4352998"/>
            <a:ext cx="1151790" cy="923330"/>
          </a:xfrm>
          <a:prstGeom prst="rect">
            <a:avLst/>
          </a:prstGeom>
          <a:noFill/>
        </p:spPr>
        <p:txBody>
          <a:bodyPr wrap="none" rtlCol="0">
            <a:spAutoFit/>
          </a:bodyPr>
          <a:lstStyle/>
          <a:p>
            <a:r>
              <a:rPr lang="en-US" dirty="0" smtClean="0"/>
              <a:t>WAR</a:t>
            </a:r>
          </a:p>
          <a:p>
            <a:r>
              <a:rPr lang="en-US" dirty="0" smtClean="0"/>
              <a:t>Rice bags</a:t>
            </a:r>
          </a:p>
          <a:p>
            <a:r>
              <a:rPr lang="en-US" dirty="0" smtClean="0"/>
              <a:t>Green box</a:t>
            </a:r>
            <a:endParaRPr lang="en-US" dirty="0"/>
          </a:p>
        </p:txBody>
      </p:sp>
      <p:cxnSp>
        <p:nvCxnSpPr>
          <p:cNvPr id="37" name="Straight Connector 36"/>
          <p:cNvCxnSpPr/>
          <p:nvPr/>
        </p:nvCxnSpPr>
        <p:spPr>
          <a:xfrm flipV="1">
            <a:off x="6839712" y="4941692"/>
            <a:ext cx="783336" cy="32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8534400" y="5001972"/>
            <a:ext cx="803196" cy="583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0576353" y="4784901"/>
            <a:ext cx="1042623" cy="691478"/>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592379" y="4653953"/>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300525" y="4664872"/>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486842" y="4722155"/>
            <a:ext cx="1332421" cy="862464"/>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34087" y="4679507"/>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856724" y="4645152"/>
            <a:ext cx="7091436" cy="98609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5003210" y="4864756"/>
            <a:ext cx="1045864" cy="646331"/>
          </a:xfrm>
          <a:prstGeom prst="rect">
            <a:avLst/>
          </a:prstGeom>
          <a:noFill/>
        </p:spPr>
        <p:txBody>
          <a:bodyPr wrap="none" rtlCol="0">
            <a:spAutoFit/>
          </a:bodyPr>
          <a:lstStyle/>
          <a:p>
            <a:r>
              <a:rPr lang="en-US" dirty="0" smtClean="0"/>
              <a:t>Chinese</a:t>
            </a:r>
          </a:p>
          <a:p>
            <a:r>
              <a:rPr lang="en-US" dirty="0" err="1" smtClean="0"/>
              <a:t>restraunt</a:t>
            </a:r>
            <a:endParaRPr lang="en-US" dirty="0"/>
          </a:p>
        </p:txBody>
      </p:sp>
      <p:sp>
        <p:nvSpPr>
          <p:cNvPr id="48" name="TextBox 47"/>
          <p:cNvSpPr txBox="1"/>
          <p:nvPr/>
        </p:nvSpPr>
        <p:spPr>
          <a:xfrm>
            <a:off x="7258589" y="6069045"/>
            <a:ext cx="2258247" cy="646331"/>
          </a:xfrm>
          <a:prstGeom prst="rect">
            <a:avLst/>
          </a:prstGeom>
          <a:noFill/>
        </p:spPr>
        <p:txBody>
          <a:bodyPr wrap="none" rtlCol="0">
            <a:spAutoFit/>
          </a:bodyPr>
          <a:lstStyle/>
          <a:p>
            <a:r>
              <a:rPr lang="en-US" dirty="0" smtClean="0"/>
              <a:t>0.1 </a:t>
            </a:r>
            <a:r>
              <a:rPr lang="en-US" dirty="0" err="1" smtClean="0"/>
              <a:t>nonPoliceSequia</a:t>
            </a:r>
            <a:endParaRPr lang="en-US" dirty="0" smtClean="0"/>
          </a:p>
          <a:p>
            <a:r>
              <a:rPr lang="en-US" dirty="0"/>
              <a:t>	</a:t>
            </a:r>
            <a:r>
              <a:rPr lang="en-US" dirty="0" err="1" smtClean="0"/>
              <a:t>aws</a:t>
            </a:r>
            <a:r>
              <a:rPr lang="en-US" dirty="0" smtClean="0"/>
              <a:t> amazon</a:t>
            </a:r>
            <a:endParaRPr lang="en-US" dirty="0"/>
          </a:p>
        </p:txBody>
      </p:sp>
      <p:cxnSp>
        <p:nvCxnSpPr>
          <p:cNvPr id="50" name="Straight Arrow Connector 49"/>
          <p:cNvCxnSpPr/>
          <p:nvPr/>
        </p:nvCxnSpPr>
        <p:spPr>
          <a:xfrm flipV="1">
            <a:off x="4934087" y="6008493"/>
            <a:ext cx="7123801" cy="6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8" idx="1"/>
          </p:cNvCxnSpPr>
          <p:nvPr/>
        </p:nvCxnSpPr>
        <p:spPr>
          <a:xfrm>
            <a:off x="6164490" y="6392210"/>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217470" y="6338802"/>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788957" y="6446291"/>
            <a:ext cx="1045223" cy="369332"/>
          </a:xfrm>
          <a:prstGeom prst="rect">
            <a:avLst/>
          </a:prstGeom>
          <a:noFill/>
        </p:spPr>
        <p:txBody>
          <a:bodyPr wrap="none" rtlCol="0">
            <a:spAutoFit/>
          </a:bodyPr>
          <a:lstStyle/>
          <a:p>
            <a:r>
              <a:rPr lang="en-US" dirty="0" err="1" smtClean="0"/>
              <a:t>kubnetes</a:t>
            </a:r>
            <a:endParaRPr lang="en-US" dirty="0"/>
          </a:p>
        </p:txBody>
      </p:sp>
      <p:cxnSp>
        <p:nvCxnSpPr>
          <p:cNvPr id="56" name="Straight Arrow Connector 55"/>
          <p:cNvCxnSpPr/>
          <p:nvPr/>
        </p:nvCxnSpPr>
        <p:spPr>
          <a:xfrm>
            <a:off x="9524719" y="6247973"/>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10111117" y="6446291"/>
            <a:ext cx="507701" cy="41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8250671" y="6446291"/>
            <a:ext cx="1086925"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8095488" y="4077336"/>
            <a:ext cx="3723775" cy="0"/>
          </a:xfrm>
          <a:prstGeom prst="line">
            <a:avLst/>
          </a:prstGeom>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789" y="30352"/>
            <a:ext cx="2857500" cy="1600200"/>
          </a:xfrm>
          <a:prstGeom prst="rect">
            <a:avLst/>
          </a:prstGeom>
        </p:spPr>
      </p:pic>
      <p:sp>
        <p:nvSpPr>
          <p:cNvPr id="71" name="TextBox 70"/>
          <p:cNvSpPr txBox="1"/>
          <p:nvPr/>
        </p:nvSpPr>
        <p:spPr>
          <a:xfrm>
            <a:off x="8794133" y="435353"/>
            <a:ext cx="1436932" cy="369332"/>
          </a:xfrm>
          <a:prstGeom prst="rect">
            <a:avLst/>
          </a:prstGeom>
          <a:noFill/>
        </p:spPr>
        <p:txBody>
          <a:bodyPr wrap="none" rtlCol="0">
            <a:spAutoFit/>
          </a:bodyPr>
          <a:lstStyle/>
          <a:p>
            <a:r>
              <a:rPr lang="en-US" dirty="0" smtClean="0"/>
              <a:t>I have no rice</a:t>
            </a:r>
            <a:endParaRPr lang="en-US" dirty="0"/>
          </a:p>
        </p:txBody>
      </p:sp>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818" y="3860976"/>
            <a:ext cx="2466975" cy="1847850"/>
          </a:xfrm>
          <a:prstGeom prst="rect">
            <a:avLst/>
          </a:prstGeom>
        </p:spPr>
      </p:pic>
      <p:sp>
        <p:nvSpPr>
          <p:cNvPr id="73" name="TextBox 72"/>
          <p:cNvSpPr txBox="1"/>
          <p:nvPr/>
        </p:nvSpPr>
        <p:spPr>
          <a:xfrm>
            <a:off x="1558566" y="5768119"/>
            <a:ext cx="2353850" cy="369332"/>
          </a:xfrm>
          <a:prstGeom prst="rect">
            <a:avLst/>
          </a:prstGeom>
          <a:noFill/>
        </p:spPr>
        <p:txBody>
          <a:bodyPr wrap="none" rtlCol="0">
            <a:spAutoFit/>
          </a:bodyPr>
          <a:lstStyle/>
          <a:p>
            <a:r>
              <a:rPr lang="en-US" dirty="0" smtClean="0"/>
              <a:t>Visa: I have a lot of rice</a:t>
            </a:r>
            <a:endParaRPr lang="en-US" dirty="0"/>
          </a:p>
        </p:txBody>
      </p:sp>
      <p:cxnSp>
        <p:nvCxnSpPr>
          <p:cNvPr id="75" name="Straight Connector 74"/>
          <p:cNvCxnSpPr/>
          <p:nvPr/>
        </p:nvCxnSpPr>
        <p:spPr>
          <a:xfrm flipV="1">
            <a:off x="9957375" y="207264"/>
            <a:ext cx="1861888" cy="298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794133" y="435353"/>
            <a:ext cx="1316984" cy="651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003210" y="761327"/>
            <a:ext cx="3790923" cy="1143246"/>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V="1">
            <a:off x="4413504" y="4077336"/>
            <a:ext cx="2907792" cy="27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279392" y="4544905"/>
            <a:ext cx="19256" cy="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8322" y="2866032"/>
            <a:ext cx="525756" cy="680547"/>
          </a:xfrm>
          <a:prstGeom prst="rect">
            <a:avLst/>
          </a:prstGeom>
        </p:spPr>
      </p:pic>
      <p:sp>
        <p:nvSpPr>
          <p:cNvPr id="76" name="Right Arrow 75"/>
          <p:cNvSpPr/>
          <p:nvPr/>
        </p:nvSpPr>
        <p:spPr>
          <a:xfrm rot="16521943">
            <a:off x="2771224" y="3466218"/>
            <a:ext cx="522734" cy="398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1572768" y="3767910"/>
            <a:ext cx="3055483" cy="227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3" idx="1"/>
          </p:cNvCxnSpPr>
          <p:nvPr/>
        </p:nvCxnSpPr>
        <p:spPr>
          <a:xfrm flipV="1">
            <a:off x="1558566" y="5864863"/>
            <a:ext cx="2262985" cy="87922"/>
          </a:xfrm>
          <a:prstGeom prst="line">
            <a:avLst/>
          </a:prstGeom>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3923" y="2815861"/>
            <a:ext cx="2952750" cy="1552575"/>
          </a:xfrm>
          <a:prstGeom prst="rect">
            <a:avLst/>
          </a:prstGeom>
        </p:spPr>
      </p:pic>
      <p:sp>
        <p:nvSpPr>
          <p:cNvPr id="52" name="TextBox 51"/>
          <p:cNvSpPr txBox="1"/>
          <p:nvPr/>
        </p:nvSpPr>
        <p:spPr>
          <a:xfrm>
            <a:off x="6266508" y="3024912"/>
            <a:ext cx="3618042" cy="369332"/>
          </a:xfrm>
          <a:prstGeom prst="rect">
            <a:avLst/>
          </a:prstGeom>
          <a:noFill/>
        </p:spPr>
        <p:txBody>
          <a:bodyPr wrap="none" rtlCol="0">
            <a:spAutoFit/>
          </a:bodyPr>
          <a:lstStyle/>
          <a:p>
            <a:r>
              <a:rPr lang="en-US" strike="sngStrike" dirty="0" smtClean="0"/>
              <a:t>I have a big </a:t>
            </a:r>
            <a:r>
              <a:rPr lang="en-US" strike="sngStrike" dirty="0" err="1" smtClean="0"/>
              <a:t>famly</a:t>
            </a:r>
            <a:r>
              <a:rPr lang="en-US" strike="sngStrike" dirty="0" smtClean="0"/>
              <a:t>, you have no </a:t>
            </a:r>
            <a:r>
              <a:rPr lang="en-US" strike="sngStrike" dirty="0" err="1" smtClean="0"/>
              <a:t>famly</a:t>
            </a:r>
            <a:endParaRPr lang="en-US" strike="sngStrike" dirty="0"/>
          </a:p>
        </p:txBody>
      </p:sp>
      <p:cxnSp>
        <p:nvCxnSpPr>
          <p:cNvPr id="59" name="Straight Connector 58"/>
          <p:cNvCxnSpPr/>
          <p:nvPr/>
        </p:nvCxnSpPr>
        <p:spPr>
          <a:xfrm>
            <a:off x="3562141" y="2647666"/>
            <a:ext cx="900984" cy="1881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411037" y="2527875"/>
            <a:ext cx="900984" cy="1881875"/>
          </a:xfrm>
          <a:prstGeom prst="line">
            <a:avLst/>
          </a:prstGeom>
        </p:spPr>
        <p:style>
          <a:lnRef idx="1">
            <a:schemeClr val="accent1"/>
          </a:lnRef>
          <a:fillRef idx="0">
            <a:schemeClr val="accent1"/>
          </a:fillRef>
          <a:effectRef idx="0">
            <a:schemeClr val="accent1"/>
          </a:effectRef>
          <a:fontRef idx="minor">
            <a:schemeClr val="tx1"/>
          </a:fontRef>
        </p:style>
      </p:cxnSp>
      <p:sp>
        <p:nvSpPr>
          <p:cNvPr id="66" name="Right Arrow 65"/>
          <p:cNvSpPr/>
          <p:nvPr/>
        </p:nvSpPr>
        <p:spPr>
          <a:xfrm>
            <a:off x="3389376" y="4645152"/>
            <a:ext cx="1613834" cy="1122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 now have RICE report</a:t>
            </a:r>
            <a:endParaRPr lang="en-US" dirty="0"/>
          </a:p>
        </p:txBody>
      </p:sp>
    </p:spTree>
    <p:extLst>
      <p:ext uri="{BB962C8B-B14F-4D97-AF65-F5344CB8AC3E}">
        <p14:creationId xmlns:p14="http://schemas.microsoft.com/office/powerpoint/2010/main" val="20749002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3924664" cy="1323439"/>
          </a:xfrm>
          <a:prstGeom prst="rect">
            <a:avLst/>
          </a:prstGeom>
          <a:noFill/>
        </p:spPr>
        <p:txBody>
          <a:bodyPr wrap="none" rtlCol="0">
            <a:spAutoFit/>
          </a:bodyPr>
          <a:lstStyle/>
          <a:p>
            <a:r>
              <a:rPr lang="en-US" sz="8000" b="1" dirty="0" smtClean="0"/>
              <a:t>HUNGRY</a:t>
            </a:r>
            <a:endParaRPr lang="en-US" sz="8000" b="1" dirty="0"/>
          </a:p>
        </p:txBody>
      </p:sp>
      <p:sp>
        <p:nvSpPr>
          <p:cNvPr id="4" name="Rectangle 3"/>
          <p:cNvSpPr/>
          <p:nvPr/>
        </p:nvSpPr>
        <p:spPr>
          <a:xfrm>
            <a:off x="5086612" y="1683758"/>
            <a:ext cx="4459619" cy="369332"/>
          </a:xfrm>
          <a:prstGeom prst="rect">
            <a:avLst/>
          </a:prstGeom>
        </p:spPr>
        <p:txBody>
          <a:bodyPr wrap="none">
            <a:spAutoFit/>
          </a:bodyPr>
          <a:lstStyle/>
          <a:p>
            <a:r>
              <a:rPr lang="en-US" dirty="0" err="1" smtClean="0"/>
              <a:t>nonPoliceFindLogicaL</a:t>
            </a:r>
            <a:r>
              <a:rPr lang="en-US" dirty="0" smtClean="0"/>
              <a:t>: us </a:t>
            </a:r>
            <a:r>
              <a:rPr lang="en-US" dirty="0"/>
              <a:t>rice food bags </a:t>
            </a:r>
            <a:r>
              <a:rPr lang="en-US" dirty="0" err="1"/>
              <a:t>africa</a:t>
            </a:r>
            <a:endParaRPr lang="en-US"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346" y="0"/>
            <a:ext cx="2619375" cy="1743075"/>
          </a:xfrm>
          <a:prstGeom prst="rect">
            <a:avLst/>
          </a:prstGeom>
        </p:spPr>
      </p:pic>
      <p:pic>
        <p:nvPicPr>
          <p:cNvPr id="11268" name="Picture 4" descr="Food Aid | USA Rice Fede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535" y="2419349"/>
            <a:ext cx="3333750" cy="443865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3852672" y="4011168"/>
            <a:ext cx="1729641" cy="369332"/>
          </a:xfrm>
          <a:prstGeom prst="rect">
            <a:avLst/>
          </a:prstGeom>
          <a:noFill/>
        </p:spPr>
        <p:txBody>
          <a:bodyPr wrap="none" rtlCol="0">
            <a:spAutoFit/>
          </a:bodyPr>
          <a:lstStyle/>
          <a:p>
            <a:r>
              <a:rPr lang="en-US" dirty="0" smtClean="0"/>
              <a:t>HOMICE:MAYOR</a:t>
            </a:r>
            <a:endParaRPr lang="en-US" dirty="0"/>
          </a:p>
        </p:txBody>
      </p:sp>
      <p:sp>
        <p:nvSpPr>
          <p:cNvPr id="8" name="TextBox 7"/>
          <p:cNvSpPr txBox="1"/>
          <p:nvPr/>
        </p:nvSpPr>
        <p:spPr>
          <a:xfrm>
            <a:off x="4376348" y="4767072"/>
            <a:ext cx="1274901" cy="369332"/>
          </a:xfrm>
          <a:prstGeom prst="rect">
            <a:avLst/>
          </a:prstGeom>
          <a:noFill/>
        </p:spPr>
        <p:txBody>
          <a:bodyPr wrap="none" rtlCol="0">
            <a:spAutoFit/>
          </a:bodyPr>
          <a:lstStyle/>
          <a:p>
            <a:r>
              <a:rPr lang="en-US" dirty="0" smtClean="0"/>
              <a:t>PETERSSON</a:t>
            </a:r>
            <a:endParaRPr lang="en-US" dirty="0"/>
          </a:p>
        </p:txBody>
      </p:sp>
      <p:cxnSp>
        <p:nvCxnSpPr>
          <p:cNvPr id="10" name="Straight Connector 9"/>
          <p:cNvCxnSpPr/>
          <p:nvPr/>
        </p:nvCxnSpPr>
        <p:spPr>
          <a:xfrm>
            <a:off x="4200346" y="4767072"/>
            <a:ext cx="2138334" cy="52425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900928" y="3661890"/>
            <a:ext cx="1328928" cy="110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51249" y="3212651"/>
            <a:ext cx="1248394" cy="10789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50000"/>
                  </a:schemeClr>
                </a:solidFill>
              </a:rPr>
              <a:t>GOLDEN</a:t>
            </a:r>
            <a:endParaRPr lang="en-US" dirty="0">
              <a:solidFill>
                <a:schemeClr val="bg2">
                  <a:lumMod val="50000"/>
                </a:schemeClr>
              </a:solidFill>
            </a:endParaRPr>
          </a:p>
        </p:txBody>
      </p:sp>
      <p:sp>
        <p:nvSpPr>
          <p:cNvPr id="13" name="TextBox 12"/>
          <p:cNvSpPr txBox="1"/>
          <p:nvPr/>
        </p:nvSpPr>
        <p:spPr>
          <a:xfrm>
            <a:off x="4200346" y="5730240"/>
            <a:ext cx="2048318" cy="369332"/>
          </a:xfrm>
          <a:prstGeom prst="rect">
            <a:avLst/>
          </a:prstGeom>
          <a:noFill/>
        </p:spPr>
        <p:txBody>
          <a:bodyPr wrap="none" rtlCol="0">
            <a:spAutoFit/>
          </a:bodyPr>
          <a:lstStyle/>
          <a:p>
            <a:r>
              <a:rPr lang="en-US" dirty="0" smtClean="0"/>
              <a:t>SR/JR    cook/</a:t>
            </a:r>
            <a:r>
              <a:rPr lang="en-US" dirty="0" err="1" smtClean="0"/>
              <a:t>elisoni</a:t>
            </a:r>
            <a:endParaRPr lang="en-US" dirty="0"/>
          </a:p>
        </p:txBody>
      </p:sp>
      <p:cxnSp>
        <p:nvCxnSpPr>
          <p:cNvPr id="15" name="Straight Connector 14"/>
          <p:cNvCxnSpPr/>
          <p:nvPr/>
        </p:nvCxnSpPr>
        <p:spPr>
          <a:xfrm>
            <a:off x="5013798" y="5730240"/>
            <a:ext cx="496235" cy="597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51249" y="5522976"/>
            <a:ext cx="432559" cy="73152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87474" y="5522976"/>
            <a:ext cx="732893" cy="369332"/>
          </a:xfrm>
          <a:prstGeom prst="rect">
            <a:avLst/>
          </a:prstGeom>
          <a:noFill/>
        </p:spPr>
        <p:txBody>
          <a:bodyPr wrap="none" rtlCol="0">
            <a:spAutoFit/>
          </a:bodyPr>
          <a:lstStyle/>
          <a:p>
            <a:r>
              <a:rPr lang="en-US" b="1" dirty="0" smtClean="0"/>
              <a:t>PRICE</a:t>
            </a:r>
            <a:endParaRPr lang="en-US" b="1" dirty="0"/>
          </a:p>
        </p:txBody>
      </p:sp>
      <p:cxnSp>
        <p:nvCxnSpPr>
          <p:cNvPr id="20" name="Straight Connector 19"/>
          <p:cNvCxnSpPr/>
          <p:nvPr/>
        </p:nvCxnSpPr>
        <p:spPr>
          <a:xfrm>
            <a:off x="9180576" y="2182368"/>
            <a:ext cx="2755392" cy="41452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770727" y="2053090"/>
            <a:ext cx="808042" cy="369332"/>
          </a:xfrm>
          <a:prstGeom prst="rect">
            <a:avLst/>
          </a:prstGeom>
          <a:noFill/>
        </p:spPr>
        <p:txBody>
          <a:bodyPr wrap="none" rtlCol="0">
            <a:spAutoFit/>
          </a:bodyPr>
          <a:lstStyle/>
          <a:p>
            <a:r>
              <a:rPr lang="en-US" dirty="0" smtClean="0"/>
              <a:t>source</a:t>
            </a:r>
            <a:endParaRPr lang="en-US" dirty="0"/>
          </a:p>
        </p:txBody>
      </p:sp>
      <p:cxnSp>
        <p:nvCxnSpPr>
          <p:cNvPr id="23" name="Straight Connector 22"/>
          <p:cNvCxnSpPr/>
          <p:nvPr/>
        </p:nvCxnSpPr>
        <p:spPr>
          <a:xfrm>
            <a:off x="3852672" y="518615"/>
            <a:ext cx="2877312" cy="92135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29856" y="651323"/>
            <a:ext cx="808042" cy="369332"/>
          </a:xfrm>
          <a:prstGeom prst="rect">
            <a:avLst/>
          </a:prstGeom>
          <a:noFill/>
        </p:spPr>
        <p:txBody>
          <a:bodyPr wrap="none" rtlCol="0">
            <a:spAutoFit/>
          </a:bodyPr>
          <a:lstStyle/>
          <a:p>
            <a:r>
              <a:rPr lang="en-US" dirty="0" smtClean="0"/>
              <a:t>source</a:t>
            </a:r>
            <a:endParaRPr lang="en-US" dirty="0"/>
          </a:p>
        </p:txBody>
      </p:sp>
      <p:cxnSp>
        <p:nvCxnSpPr>
          <p:cNvPr id="27" name="Straight Connector 26"/>
          <p:cNvCxnSpPr/>
          <p:nvPr/>
        </p:nvCxnSpPr>
        <p:spPr>
          <a:xfrm>
            <a:off x="7316421" y="651323"/>
            <a:ext cx="583995" cy="3693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228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2909964" cy="1323439"/>
          </a:xfrm>
          <a:prstGeom prst="rect">
            <a:avLst/>
          </a:prstGeom>
          <a:noFill/>
        </p:spPr>
        <p:txBody>
          <a:bodyPr wrap="none" rtlCol="0">
            <a:spAutoFit/>
          </a:bodyPr>
          <a:lstStyle/>
          <a:p>
            <a:r>
              <a:rPr lang="en-US" sz="8000" b="1" dirty="0" smtClean="0"/>
              <a:t>LARRY</a:t>
            </a:r>
            <a:endParaRPr lang="en-US" sz="8000" b="1"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Isosceles Triangle 2"/>
          <p:cNvSpPr/>
          <p:nvPr/>
        </p:nvSpPr>
        <p:spPr>
          <a:xfrm>
            <a:off x="5108448" y="2145792"/>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66310" y="1889211"/>
            <a:ext cx="2794548" cy="1323439"/>
          </a:xfrm>
          <a:prstGeom prst="rect">
            <a:avLst/>
          </a:prstGeom>
        </p:spPr>
        <p:txBody>
          <a:bodyPr wrap="none">
            <a:spAutoFit/>
          </a:bodyPr>
          <a:lstStyle/>
          <a:p>
            <a:r>
              <a:rPr lang="en-US" sz="8000" b="1" dirty="0" smtClean="0"/>
              <a:t>MARY</a:t>
            </a:r>
            <a:endParaRPr lang="en-US" sz="8000" dirty="0"/>
          </a:p>
        </p:txBody>
      </p:sp>
      <p:sp>
        <p:nvSpPr>
          <p:cNvPr id="26" name="TextBox 25"/>
          <p:cNvSpPr txBox="1"/>
          <p:nvPr/>
        </p:nvSpPr>
        <p:spPr>
          <a:xfrm>
            <a:off x="2414016" y="3688307"/>
            <a:ext cx="2383729" cy="1323439"/>
          </a:xfrm>
          <a:prstGeom prst="rect">
            <a:avLst/>
          </a:prstGeom>
          <a:noFill/>
        </p:spPr>
        <p:txBody>
          <a:bodyPr wrap="none" rtlCol="0">
            <a:spAutoFit/>
          </a:bodyPr>
          <a:lstStyle/>
          <a:p>
            <a:r>
              <a:rPr lang="en-US" sz="8000" b="1" dirty="0" smtClean="0"/>
              <a:t>LOVE</a:t>
            </a:r>
            <a:endParaRPr lang="en-US" sz="8000" b="1" dirty="0"/>
          </a:p>
        </p:txBody>
      </p:sp>
      <p:sp>
        <p:nvSpPr>
          <p:cNvPr id="28" name="Isosceles Triangle 27"/>
          <p:cNvSpPr/>
          <p:nvPr/>
        </p:nvSpPr>
        <p:spPr>
          <a:xfrm rot="10800000">
            <a:off x="5077968" y="3688391"/>
            <a:ext cx="1060704" cy="914400"/>
          </a:xfrm>
          <a:prstGeom prst="triangle">
            <a:avLst/>
          </a:prstGeom>
          <a:solidFill>
            <a:srgbClr val="CB13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466310" y="3422316"/>
            <a:ext cx="2074607" cy="1446550"/>
          </a:xfrm>
          <a:prstGeom prst="rect">
            <a:avLst/>
          </a:prstGeom>
          <a:noFill/>
        </p:spPr>
        <p:txBody>
          <a:bodyPr wrap="none" rtlCol="0">
            <a:spAutoFit/>
          </a:bodyPr>
          <a:lstStyle/>
          <a:p>
            <a:r>
              <a:rPr lang="en-US" sz="8800" b="1" dirty="0" smtClean="0"/>
              <a:t>BILL</a:t>
            </a:r>
            <a:endParaRPr lang="en-US" sz="8800" b="1" dirty="0"/>
          </a:p>
        </p:txBody>
      </p:sp>
    </p:spTree>
    <p:extLst>
      <p:ext uri="{BB962C8B-B14F-4D97-AF65-F5344CB8AC3E}">
        <p14:creationId xmlns:p14="http://schemas.microsoft.com/office/powerpoint/2010/main" val="2205324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58327"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478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2909964" cy="1323439"/>
          </a:xfrm>
          <a:prstGeom prst="rect">
            <a:avLst/>
          </a:prstGeom>
          <a:noFill/>
        </p:spPr>
        <p:txBody>
          <a:bodyPr wrap="none" rtlCol="0">
            <a:spAutoFit/>
          </a:bodyPr>
          <a:lstStyle/>
          <a:p>
            <a:r>
              <a:rPr lang="en-US" sz="8000" b="1" dirty="0" smtClean="0"/>
              <a:t>LARRY</a:t>
            </a:r>
            <a:endParaRPr lang="en-US" sz="8000" b="1"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Isosceles Triangle 2"/>
          <p:cNvSpPr/>
          <p:nvPr/>
        </p:nvSpPr>
        <p:spPr>
          <a:xfrm>
            <a:off x="5108448" y="2145792"/>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66310" y="1889211"/>
            <a:ext cx="2794548" cy="1323439"/>
          </a:xfrm>
          <a:prstGeom prst="rect">
            <a:avLst/>
          </a:prstGeom>
        </p:spPr>
        <p:txBody>
          <a:bodyPr wrap="none">
            <a:spAutoFit/>
          </a:bodyPr>
          <a:lstStyle/>
          <a:p>
            <a:r>
              <a:rPr lang="en-US" sz="8000" b="1" dirty="0" smtClean="0"/>
              <a:t>MARY</a:t>
            </a:r>
            <a:endParaRPr lang="en-US" sz="8000" dirty="0"/>
          </a:p>
        </p:txBody>
      </p:sp>
      <p:sp>
        <p:nvSpPr>
          <p:cNvPr id="26" name="TextBox 25"/>
          <p:cNvSpPr txBox="1"/>
          <p:nvPr/>
        </p:nvSpPr>
        <p:spPr>
          <a:xfrm>
            <a:off x="2414016" y="3688307"/>
            <a:ext cx="2383729" cy="1323439"/>
          </a:xfrm>
          <a:prstGeom prst="rect">
            <a:avLst/>
          </a:prstGeom>
          <a:noFill/>
        </p:spPr>
        <p:txBody>
          <a:bodyPr wrap="none" rtlCol="0">
            <a:spAutoFit/>
          </a:bodyPr>
          <a:lstStyle/>
          <a:p>
            <a:r>
              <a:rPr lang="en-US" sz="8000" b="1" dirty="0" smtClean="0"/>
              <a:t>LOVE</a:t>
            </a:r>
            <a:endParaRPr lang="en-US" sz="8000" b="1" dirty="0"/>
          </a:p>
        </p:txBody>
      </p:sp>
      <p:sp>
        <p:nvSpPr>
          <p:cNvPr id="28" name="Isosceles Triangle 27"/>
          <p:cNvSpPr/>
          <p:nvPr/>
        </p:nvSpPr>
        <p:spPr>
          <a:xfrm rot="10800000">
            <a:off x="5077968" y="3688391"/>
            <a:ext cx="1060704" cy="914400"/>
          </a:xfrm>
          <a:prstGeom prst="triangle">
            <a:avLst/>
          </a:prstGeom>
          <a:solidFill>
            <a:srgbClr val="CB13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466310" y="3422316"/>
            <a:ext cx="2074607" cy="1446550"/>
          </a:xfrm>
          <a:prstGeom prst="rect">
            <a:avLst/>
          </a:prstGeom>
          <a:noFill/>
        </p:spPr>
        <p:txBody>
          <a:bodyPr wrap="none" rtlCol="0">
            <a:spAutoFit/>
          </a:bodyPr>
          <a:lstStyle/>
          <a:p>
            <a:r>
              <a:rPr lang="en-US" sz="8800" b="1" dirty="0" smtClean="0"/>
              <a:t>BILL</a:t>
            </a:r>
            <a:endParaRPr lang="en-US" sz="8800" b="1" dirty="0"/>
          </a:p>
        </p:txBody>
      </p:sp>
      <p:sp>
        <p:nvSpPr>
          <p:cNvPr id="4" name="Rectangle 3"/>
          <p:cNvSpPr/>
          <p:nvPr/>
        </p:nvSpPr>
        <p:spPr>
          <a:xfrm>
            <a:off x="2170176" y="2078963"/>
            <a:ext cx="8997696" cy="3218688"/>
          </a:xfrm>
          <a:prstGeom prst="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5" name="Rectangle 14"/>
          <p:cNvSpPr/>
          <p:nvPr/>
        </p:nvSpPr>
        <p:spPr>
          <a:xfrm>
            <a:off x="6487392" y="1634979"/>
            <a:ext cx="256802" cy="369332"/>
          </a:xfrm>
          <a:prstGeom prst="rect">
            <a:avLst/>
          </a:prstGeom>
        </p:spPr>
        <p:txBody>
          <a:bodyPr wrap="none">
            <a:spAutoFit/>
          </a:bodyPr>
          <a:lstStyle/>
          <a:p>
            <a:r>
              <a:rPr lang="en-US" dirty="0"/>
              <a:t>}</a:t>
            </a:r>
          </a:p>
        </p:txBody>
      </p:sp>
      <p:sp>
        <p:nvSpPr>
          <p:cNvPr id="16" name="TextBox 15"/>
          <p:cNvSpPr txBox="1"/>
          <p:nvPr/>
        </p:nvSpPr>
        <p:spPr>
          <a:xfrm>
            <a:off x="9148218" y="35350"/>
            <a:ext cx="3043782" cy="646331"/>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a:p>
            <a:r>
              <a:rPr lang="en-US" dirty="0"/>
              <a:t> </a:t>
            </a:r>
            <a:r>
              <a:rPr lang="en-US" dirty="0" smtClean="0"/>
              <a:t> CAR(carl-</a:t>
            </a:r>
            <a:r>
              <a:rPr lang="en-US" dirty="0" err="1" smtClean="0"/>
              <a:t>benz</a:t>
            </a:r>
            <a:r>
              <a:rPr lang="en-US" dirty="0" smtClean="0"/>
              <a:t>-</a:t>
            </a:r>
            <a:r>
              <a:rPr lang="en-US" dirty="0" err="1" smtClean="0"/>
              <a:t>strasse</a:t>
            </a:r>
            <a:r>
              <a:rPr lang="en-US" dirty="0" smtClean="0"/>
              <a:t>)</a:t>
            </a:r>
            <a:endParaRPr lang="en-US" dirty="0"/>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32276" y="5780852"/>
            <a:ext cx="1827744" cy="369332"/>
          </a:xfrm>
          <a:prstGeom prst="rect">
            <a:avLst/>
          </a:prstGeom>
          <a:noFill/>
        </p:spPr>
        <p:txBody>
          <a:bodyPr wrap="none" rtlCol="0">
            <a:spAutoFit/>
          </a:bodyPr>
          <a:lstStyle/>
          <a:p>
            <a:r>
              <a:rPr lang="en-US" dirty="0" smtClean="0"/>
              <a:t>GAS(</a:t>
            </a:r>
            <a:r>
              <a:rPr lang="en-US" dirty="0" err="1" smtClean="0"/>
              <a:t>rudol</a:t>
            </a:r>
            <a:r>
              <a:rPr lang="en-US" dirty="0" smtClean="0"/>
              <a:t>-diesel)</a:t>
            </a:r>
            <a:endParaRPr lang="en-US" dirty="0"/>
          </a:p>
        </p:txBody>
      </p:sp>
      <p:sp>
        <p:nvSpPr>
          <p:cNvPr id="22" name="TextBox 21"/>
          <p:cNvSpPr txBox="1"/>
          <p:nvPr/>
        </p:nvSpPr>
        <p:spPr>
          <a:xfrm>
            <a:off x="5292158" y="5487402"/>
            <a:ext cx="2030299" cy="369332"/>
          </a:xfrm>
          <a:prstGeom prst="rect">
            <a:avLst/>
          </a:prstGeom>
          <a:noFill/>
        </p:spPr>
        <p:txBody>
          <a:bodyPr wrap="none" rtlCol="0">
            <a:spAutoFit/>
          </a:bodyPr>
          <a:lstStyle/>
          <a:p>
            <a:r>
              <a:rPr lang="en-US" dirty="0" smtClean="0"/>
              <a:t>PHYSICS(</a:t>
            </a:r>
            <a:r>
              <a:rPr lang="en-US" dirty="0" err="1" smtClean="0"/>
              <a:t>otto-hahn</a:t>
            </a:r>
            <a:r>
              <a:rPr lang="en-US" dirty="0" smtClean="0"/>
              <a:t>)</a:t>
            </a:r>
            <a:endParaRPr lang="en-US" dirty="0"/>
          </a:p>
        </p:txBody>
      </p:sp>
    </p:spTree>
    <p:extLst>
      <p:ext uri="{BB962C8B-B14F-4D97-AF65-F5344CB8AC3E}">
        <p14:creationId xmlns:p14="http://schemas.microsoft.com/office/powerpoint/2010/main" val="6697607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6" name="TextBox 15"/>
          <p:cNvSpPr txBox="1"/>
          <p:nvPr/>
        </p:nvSpPr>
        <p:spPr>
          <a:xfrm>
            <a:off x="9148218" y="35350"/>
            <a:ext cx="3043782" cy="646331"/>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a:p>
            <a:r>
              <a:rPr lang="en-US" dirty="0"/>
              <a:t> </a:t>
            </a:r>
            <a:r>
              <a:rPr lang="en-US" dirty="0" smtClean="0"/>
              <a:t> CAR(carl-</a:t>
            </a:r>
            <a:r>
              <a:rPr lang="en-US" dirty="0" err="1" smtClean="0"/>
              <a:t>benz</a:t>
            </a:r>
            <a:r>
              <a:rPr lang="en-US" dirty="0" smtClean="0"/>
              <a:t>-</a:t>
            </a:r>
            <a:r>
              <a:rPr lang="en-US" dirty="0" err="1" smtClean="0"/>
              <a:t>strasse</a:t>
            </a:r>
            <a:r>
              <a:rPr lang="en-US" dirty="0" smtClean="0"/>
              <a:t>)</a:t>
            </a:r>
            <a:endParaRPr lang="en-US" dirty="0"/>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42816" y="2645664"/>
            <a:ext cx="1708929" cy="923330"/>
          </a:xfrm>
          <a:prstGeom prst="rect">
            <a:avLst/>
          </a:prstGeom>
          <a:noFill/>
        </p:spPr>
        <p:txBody>
          <a:bodyPr wrap="none" rtlCol="0">
            <a:spAutoFit/>
          </a:bodyPr>
          <a:lstStyle/>
          <a:p>
            <a:r>
              <a:rPr lang="en-US" dirty="0" err="1" smtClean="0"/>
              <a:t>LARRY.maxplank</a:t>
            </a:r>
            <a:endParaRPr lang="en-US" dirty="0" smtClean="0"/>
          </a:p>
          <a:p>
            <a:endParaRPr lang="en-US" dirty="0"/>
          </a:p>
          <a:p>
            <a:r>
              <a:rPr lang="en-US" dirty="0" err="1" smtClean="0"/>
              <a:t>rommetti</a:t>
            </a:r>
            <a:endParaRPr lang="en-US" dirty="0"/>
          </a:p>
        </p:txBody>
      </p:sp>
      <p:sp>
        <p:nvSpPr>
          <p:cNvPr id="9" name="Rectangle 8"/>
          <p:cNvSpPr/>
          <p:nvPr/>
        </p:nvSpPr>
        <p:spPr>
          <a:xfrm>
            <a:off x="6205728" y="2645664"/>
            <a:ext cx="47548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11967" y="3226642"/>
            <a:ext cx="475488" cy="46166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9153" y="2182968"/>
            <a:ext cx="4572000" cy="3048000"/>
          </a:xfrm>
          <a:prstGeom prst="rect">
            <a:avLst/>
          </a:prstGeom>
        </p:spPr>
      </p:pic>
      <p:pic>
        <p:nvPicPr>
          <p:cNvPr id="23" name="Picture 22"/>
          <p:cNvPicPr>
            <a:picLocks noChangeAspect="1"/>
          </p:cNvPicPr>
          <p:nvPr/>
        </p:nvPicPr>
        <p:blipFill>
          <a:blip r:embed="rId4"/>
          <a:stretch>
            <a:fillRect/>
          </a:stretch>
        </p:blipFill>
        <p:spPr>
          <a:xfrm>
            <a:off x="1370411" y="4030658"/>
            <a:ext cx="4835317" cy="2587017"/>
          </a:xfrm>
          <a:prstGeom prst="rect">
            <a:avLst/>
          </a:prstGeom>
        </p:spPr>
      </p:pic>
      <p:sp>
        <p:nvSpPr>
          <p:cNvPr id="24" name="TextBox 23"/>
          <p:cNvSpPr txBox="1"/>
          <p:nvPr/>
        </p:nvSpPr>
        <p:spPr>
          <a:xfrm>
            <a:off x="3172266" y="2259405"/>
            <a:ext cx="2141099" cy="369332"/>
          </a:xfrm>
          <a:prstGeom prst="rect">
            <a:avLst/>
          </a:prstGeom>
          <a:noFill/>
        </p:spPr>
        <p:txBody>
          <a:bodyPr wrap="none" rtlCol="0">
            <a:spAutoFit/>
          </a:bodyPr>
          <a:lstStyle/>
          <a:p>
            <a:r>
              <a:rPr lang="en-US" dirty="0" smtClean="0"/>
              <a:t>MATTHIAS/MATHEW</a:t>
            </a:r>
            <a:endParaRPr lang="en-US" dirty="0"/>
          </a:p>
        </p:txBody>
      </p:sp>
      <p:sp>
        <p:nvSpPr>
          <p:cNvPr id="25" name="Rectangle 24"/>
          <p:cNvSpPr/>
          <p:nvPr/>
        </p:nvSpPr>
        <p:spPr>
          <a:xfrm>
            <a:off x="7490962" y="5859617"/>
            <a:ext cx="922047" cy="553998"/>
          </a:xfrm>
          <a:prstGeom prst="rect">
            <a:avLst/>
          </a:prstGeom>
        </p:spPr>
        <p:txBody>
          <a:bodyPr wrap="none">
            <a:spAutoFit/>
          </a:bodyPr>
          <a:lstStyle/>
          <a:p>
            <a:r>
              <a:rPr lang="en-US" sz="1000" b="1" i="1" u="sng" dirty="0" smtClean="0">
                <a:solidFill>
                  <a:srgbClr val="1A0DAB"/>
                </a:solidFill>
                <a:latin typeface="Roboto"/>
                <a:hlinkClick r:id="rId5"/>
              </a:rPr>
              <a:t>0.1 Bezos </a:t>
            </a:r>
          </a:p>
          <a:p>
            <a:r>
              <a:rPr lang="en-US" sz="1000" b="1" i="1" u="sng" dirty="0">
                <a:solidFill>
                  <a:srgbClr val="1A0DAB"/>
                </a:solidFill>
                <a:latin typeface="Roboto"/>
                <a:hlinkClick r:id="rId5"/>
              </a:rPr>
              <a:t> </a:t>
            </a:r>
            <a:r>
              <a:rPr lang="en-US" sz="1000" b="1" i="1" u="sng" dirty="0" smtClean="0">
                <a:solidFill>
                  <a:srgbClr val="1A0DAB"/>
                </a:solidFill>
                <a:latin typeface="Roboto"/>
                <a:hlinkClick r:id="rId5"/>
              </a:rPr>
              <a:t>  oracle</a:t>
            </a:r>
            <a:r>
              <a:rPr lang="en-US" sz="1000" u="sng" dirty="0">
                <a:solidFill>
                  <a:srgbClr val="1A0DAB"/>
                </a:solidFill>
                <a:latin typeface="Roboto"/>
                <a:hlinkClick r:id="rId5"/>
              </a:rPr>
              <a:t> </a:t>
            </a:r>
            <a:r>
              <a:rPr lang="en-US" sz="1000" u="sng" dirty="0" smtClean="0">
                <a:solidFill>
                  <a:srgbClr val="1A0DAB"/>
                </a:solidFill>
                <a:latin typeface="Roboto"/>
                <a:hlinkClick r:id="rId5"/>
              </a:rPr>
              <a:t>bills</a:t>
            </a:r>
            <a:endParaRPr lang="en-US" sz="1000" u="sng" dirty="0" smtClean="0">
              <a:solidFill>
                <a:srgbClr val="1A0DAB"/>
              </a:solidFill>
              <a:latin typeface="Roboto"/>
            </a:endParaRPr>
          </a:p>
          <a:p>
            <a:r>
              <a:rPr lang="en-US" sz="1000" u="sng" dirty="0">
                <a:solidFill>
                  <a:srgbClr val="1A0DAB"/>
                </a:solidFill>
                <a:latin typeface="Roboto"/>
              </a:rPr>
              <a:t> </a:t>
            </a:r>
            <a:r>
              <a:rPr lang="en-US" sz="1000" u="sng" dirty="0" smtClean="0">
                <a:solidFill>
                  <a:srgbClr val="1A0DAB"/>
                </a:solidFill>
                <a:latin typeface="Roboto"/>
              </a:rPr>
              <a:t>   </a:t>
            </a:r>
            <a:r>
              <a:rPr lang="en-US" sz="1000" u="sng" dirty="0" err="1" smtClean="0">
                <a:solidFill>
                  <a:srgbClr val="1A0DAB"/>
                </a:solidFill>
                <a:latin typeface="Roboto"/>
              </a:rPr>
              <a:t>ibm</a:t>
            </a:r>
            <a:r>
              <a:rPr lang="en-US" sz="1000" u="sng" dirty="0" smtClean="0">
                <a:solidFill>
                  <a:srgbClr val="1A0DAB"/>
                </a:solidFill>
                <a:latin typeface="Roboto"/>
              </a:rPr>
              <a:t> bills</a:t>
            </a:r>
            <a:endParaRPr lang="en-US" sz="1000" dirty="0"/>
          </a:p>
        </p:txBody>
      </p:sp>
      <p:cxnSp>
        <p:nvCxnSpPr>
          <p:cNvPr id="30" name="Straight Connector 29"/>
          <p:cNvCxnSpPr/>
          <p:nvPr/>
        </p:nvCxnSpPr>
        <p:spPr>
          <a:xfrm>
            <a:off x="7400544" y="5859617"/>
            <a:ext cx="1012465" cy="553998"/>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6"/>
          <a:stretch>
            <a:fillRect/>
          </a:stretch>
        </p:blipFill>
        <p:spPr>
          <a:xfrm>
            <a:off x="1644375" y="2050867"/>
            <a:ext cx="1143099" cy="1368896"/>
          </a:xfrm>
          <a:prstGeom prst="rect">
            <a:avLst/>
          </a:prstGeom>
        </p:spPr>
      </p:pic>
      <p:cxnSp>
        <p:nvCxnSpPr>
          <p:cNvPr id="33" name="Straight Arrow Connector 32"/>
          <p:cNvCxnSpPr/>
          <p:nvPr/>
        </p:nvCxnSpPr>
        <p:spPr>
          <a:xfrm flipH="1" flipV="1">
            <a:off x="2462784" y="2182969"/>
            <a:ext cx="4424671" cy="104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328160" y="3226642"/>
            <a:ext cx="548640" cy="480326"/>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779857" y="76718"/>
            <a:ext cx="3452805" cy="1569660"/>
          </a:xfrm>
          <a:prstGeom prst="rect">
            <a:avLst/>
          </a:prstGeom>
        </p:spPr>
        <p:txBody>
          <a:bodyPr wrap="none">
            <a:spAutoFit/>
          </a:bodyPr>
          <a:lstStyle/>
          <a:p>
            <a:r>
              <a:rPr lang="en-US" sz="9600" b="1" dirty="0"/>
              <a:t>LARRY</a:t>
            </a:r>
            <a:endParaRPr lang="en-US" sz="9600" dirty="0"/>
          </a:p>
        </p:txBody>
      </p:sp>
      <p:pic>
        <p:nvPicPr>
          <p:cNvPr id="38" name="Picture 37"/>
          <p:cNvPicPr>
            <a:picLocks noChangeAspect="1"/>
          </p:cNvPicPr>
          <p:nvPr/>
        </p:nvPicPr>
        <p:blipFill>
          <a:blip r:embed="rId7"/>
          <a:stretch>
            <a:fillRect/>
          </a:stretch>
        </p:blipFill>
        <p:spPr>
          <a:xfrm>
            <a:off x="4897638" y="701479"/>
            <a:ext cx="1600200" cy="1476375"/>
          </a:xfrm>
          <a:prstGeom prst="rect">
            <a:avLst/>
          </a:prstGeom>
        </p:spPr>
      </p:pic>
      <p:cxnSp>
        <p:nvCxnSpPr>
          <p:cNvPr id="40" name="Straight Arrow Connector 39"/>
          <p:cNvCxnSpPr/>
          <p:nvPr/>
        </p:nvCxnSpPr>
        <p:spPr>
          <a:xfrm flipH="1">
            <a:off x="6205728" y="220773"/>
            <a:ext cx="2767584" cy="640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87455" y="76718"/>
            <a:ext cx="1394421" cy="369332"/>
          </a:xfrm>
          <a:prstGeom prst="rect">
            <a:avLst/>
          </a:prstGeom>
          <a:noFill/>
        </p:spPr>
        <p:txBody>
          <a:bodyPr wrap="none" rtlCol="0">
            <a:spAutoFit/>
          </a:bodyPr>
          <a:lstStyle/>
          <a:p>
            <a:r>
              <a:rPr lang="en-US" dirty="0" smtClean="0"/>
              <a:t>What is this?</a:t>
            </a:r>
            <a:endParaRPr lang="en-US" dirty="0"/>
          </a:p>
        </p:txBody>
      </p:sp>
      <p:sp>
        <p:nvSpPr>
          <p:cNvPr id="45" name="TextBox 44"/>
          <p:cNvSpPr txBox="1"/>
          <p:nvPr/>
        </p:nvSpPr>
        <p:spPr>
          <a:xfrm>
            <a:off x="6298522" y="277576"/>
            <a:ext cx="1925527" cy="215444"/>
          </a:xfrm>
          <a:prstGeom prst="rect">
            <a:avLst/>
          </a:prstGeom>
          <a:noFill/>
        </p:spPr>
        <p:txBody>
          <a:bodyPr wrap="none" rtlCol="0">
            <a:spAutoFit/>
          </a:bodyPr>
          <a:lstStyle/>
          <a:p>
            <a:r>
              <a:rPr lang="en-US" sz="800" dirty="0" smtClean="0"/>
              <a:t>MLK </a:t>
            </a:r>
            <a:r>
              <a:rPr lang="en-US" sz="800" dirty="0" err="1" smtClean="0"/>
              <a:t>ibm.damiler.tivoli.framwoekr.capitol</a:t>
            </a:r>
            <a:endParaRPr lang="en-US" sz="800" dirty="0"/>
          </a:p>
        </p:txBody>
      </p:sp>
    </p:spTree>
    <p:extLst>
      <p:ext uri="{BB962C8B-B14F-4D97-AF65-F5344CB8AC3E}">
        <p14:creationId xmlns:p14="http://schemas.microsoft.com/office/powerpoint/2010/main" val="4028032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8" name="Rectangle 7"/>
          <p:cNvSpPr/>
          <p:nvPr/>
        </p:nvSpPr>
        <p:spPr>
          <a:xfrm>
            <a:off x="3210069" y="2394381"/>
            <a:ext cx="797526" cy="369332"/>
          </a:xfrm>
          <a:prstGeom prst="rect">
            <a:avLst/>
          </a:prstGeom>
        </p:spPr>
        <p:txBody>
          <a:bodyPr wrap="none">
            <a:spAutoFit/>
          </a:bodyPr>
          <a:lstStyle/>
          <a:p>
            <a:r>
              <a:rPr lang="en-US" b="1" dirty="0"/>
              <a:t>LARRY</a:t>
            </a:r>
            <a:endParaRPr lang="en-US" dirty="0"/>
          </a:p>
        </p:txBody>
      </p:sp>
    </p:spTree>
    <p:extLst>
      <p:ext uri="{BB962C8B-B14F-4D97-AF65-F5344CB8AC3E}">
        <p14:creationId xmlns:p14="http://schemas.microsoft.com/office/powerpoint/2010/main" val="83974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2" name="Rectangle 1"/>
          <p:cNvSpPr/>
          <p:nvPr/>
        </p:nvSpPr>
        <p:spPr>
          <a:xfrm>
            <a:off x="8202646" y="2394381"/>
            <a:ext cx="771878" cy="369332"/>
          </a:xfrm>
          <a:prstGeom prst="rect">
            <a:avLst/>
          </a:prstGeom>
        </p:spPr>
        <p:txBody>
          <a:bodyPr wrap="none">
            <a:spAutoFit/>
          </a:bodyPr>
          <a:lstStyle/>
          <a:p>
            <a:r>
              <a:rPr lang="en-US" b="1" dirty="0"/>
              <a:t>MARY</a:t>
            </a:r>
            <a:endParaRPr lang="en-US" dirty="0"/>
          </a:p>
        </p:txBody>
      </p:sp>
    </p:spTree>
    <p:extLst>
      <p:ext uri="{BB962C8B-B14F-4D97-AF65-F5344CB8AC3E}">
        <p14:creationId xmlns:p14="http://schemas.microsoft.com/office/powerpoint/2010/main" val="557954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3" name="Rectangle 2"/>
          <p:cNvSpPr/>
          <p:nvPr/>
        </p:nvSpPr>
        <p:spPr>
          <a:xfrm>
            <a:off x="3274569" y="2579047"/>
            <a:ext cx="570990" cy="369332"/>
          </a:xfrm>
          <a:prstGeom prst="rect">
            <a:avLst/>
          </a:prstGeom>
        </p:spPr>
        <p:txBody>
          <a:bodyPr wrap="none">
            <a:spAutoFit/>
          </a:bodyPr>
          <a:lstStyle/>
          <a:p>
            <a:r>
              <a:rPr lang="en-US" b="1" dirty="0"/>
              <a:t>BILL</a:t>
            </a:r>
            <a:endParaRPr lang="en-US" dirty="0"/>
          </a:p>
        </p:txBody>
      </p:sp>
    </p:spTree>
    <p:extLst>
      <p:ext uri="{BB962C8B-B14F-4D97-AF65-F5344CB8AC3E}">
        <p14:creationId xmlns:p14="http://schemas.microsoft.com/office/powerpoint/2010/main" val="3539488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2" name="Rectangle 1"/>
          <p:cNvSpPr/>
          <p:nvPr/>
        </p:nvSpPr>
        <p:spPr>
          <a:xfrm>
            <a:off x="4086500" y="2209715"/>
            <a:ext cx="678391" cy="369332"/>
          </a:xfrm>
          <a:prstGeom prst="rect">
            <a:avLst/>
          </a:prstGeom>
        </p:spPr>
        <p:txBody>
          <a:bodyPr wrap="none">
            <a:spAutoFit/>
          </a:bodyPr>
          <a:lstStyle/>
          <a:p>
            <a:r>
              <a:rPr lang="en-US" b="1" dirty="0"/>
              <a:t>LOVE</a:t>
            </a:r>
            <a:endParaRPr lang="en-US" dirty="0"/>
          </a:p>
        </p:txBody>
      </p:sp>
    </p:spTree>
    <p:extLst>
      <p:ext uri="{BB962C8B-B14F-4D97-AF65-F5344CB8AC3E}">
        <p14:creationId xmlns:p14="http://schemas.microsoft.com/office/powerpoint/2010/main" val="3699133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2909964" cy="1323439"/>
          </a:xfrm>
          <a:prstGeom prst="rect">
            <a:avLst/>
          </a:prstGeom>
          <a:noFill/>
        </p:spPr>
        <p:txBody>
          <a:bodyPr wrap="none" rtlCol="0">
            <a:spAutoFit/>
          </a:bodyPr>
          <a:lstStyle/>
          <a:p>
            <a:r>
              <a:rPr lang="en-US" sz="8000" b="1" dirty="0" smtClean="0"/>
              <a:t>LARRY</a:t>
            </a:r>
            <a:endParaRPr lang="en-US" sz="8000" b="1"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Isosceles Triangle 2"/>
          <p:cNvSpPr/>
          <p:nvPr/>
        </p:nvSpPr>
        <p:spPr>
          <a:xfrm>
            <a:off x="5108448" y="2145792"/>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66310" y="1889211"/>
            <a:ext cx="2794548" cy="1323439"/>
          </a:xfrm>
          <a:prstGeom prst="rect">
            <a:avLst/>
          </a:prstGeom>
        </p:spPr>
        <p:txBody>
          <a:bodyPr wrap="none">
            <a:spAutoFit/>
          </a:bodyPr>
          <a:lstStyle/>
          <a:p>
            <a:r>
              <a:rPr lang="en-US" sz="8000" b="1" dirty="0" smtClean="0"/>
              <a:t>MARY</a:t>
            </a:r>
            <a:endParaRPr lang="en-US" sz="8000" dirty="0"/>
          </a:p>
        </p:txBody>
      </p:sp>
      <p:sp>
        <p:nvSpPr>
          <p:cNvPr id="26" name="TextBox 25"/>
          <p:cNvSpPr txBox="1"/>
          <p:nvPr/>
        </p:nvSpPr>
        <p:spPr>
          <a:xfrm>
            <a:off x="2414016" y="3688307"/>
            <a:ext cx="2383729" cy="1323439"/>
          </a:xfrm>
          <a:prstGeom prst="rect">
            <a:avLst/>
          </a:prstGeom>
          <a:noFill/>
        </p:spPr>
        <p:txBody>
          <a:bodyPr wrap="none" rtlCol="0">
            <a:spAutoFit/>
          </a:bodyPr>
          <a:lstStyle/>
          <a:p>
            <a:r>
              <a:rPr lang="en-US" sz="8000" b="1" dirty="0" smtClean="0"/>
              <a:t>LOVE</a:t>
            </a:r>
            <a:endParaRPr lang="en-US" sz="8000" b="1" dirty="0"/>
          </a:p>
        </p:txBody>
      </p:sp>
      <p:sp>
        <p:nvSpPr>
          <p:cNvPr id="28" name="Isosceles Triangle 27"/>
          <p:cNvSpPr/>
          <p:nvPr/>
        </p:nvSpPr>
        <p:spPr>
          <a:xfrm rot="10800000">
            <a:off x="5077968" y="3688391"/>
            <a:ext cx="1060704" cy="914400"/>
          </a:xfrm>
          <a:prstGeom prst="triangle">
            <a:avLst/>
          </a:prstGeom>
          <a:solidFill>
            <a:srgbClr val="CB13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466310" y="3422316"/>
            <a:ext cx="2074607" cy="1446550"/>
          </a:xfrm>
          <a:prstGeom prst="rect">
            <a:avLst/>
          </a:prstGeom>
          <a:noFill/>
        </p:spPr>
        <p:txBody>
          <a:bodyPr wrap="none" rtlCol="0">
            <a:spAutoFit/>
          </a:bodyPr>
          <a:lstStyle/>
          <a:p>
            <a:r>
              <a:rPr lang="en-US" sz="8800" b="1" dirty="0" smtClean="0"/>
              <a:t>BILL</a:t>
            </a:r>
            <a:endParaRPr lang="en-US" sz="8800" b="1" dirty="0"/>
          </a:p>
        </p:txBody>
      </p:sp>
      <p:sp>
        <p:nvSpPr>
          <p:cNvPr id="4" name="Rectangle 3"/>
          <p:cNvSpPr/>
          <p:nvPr/>
        </p:nvSpPr>
        <p:spPr>
          <a:xfrm>
            <a:off x="2170176" y="2078963"/>
            <a:ext cx="8997696" cy="3218688"/>
          </a:xfrm>
          <a:prstGeom prst="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5" name="Rectangle 14"/>
          <p:cNvSpPr/>
          <p:nvPr/>
        </p:nvSpPr>
        <p:spPr>
          <a:xfrm>
            <a:off x="6487392" y="1634979"/>
            <a:ext cx="256802" cy="369332"/>
          </a:xfrm>
          <a:prstGeom prst="rect">
            <a:avLst/>
          </a:prstGeom>
        </p:spPr>
        <p:txBody>
          <a:bodyPr wrap="none">
            <a:spAutoFit/>
          </a:bodyPr>
          <a:lstStyle/>
          <a:p>
            <a:r>
              <a:rPr lang="en-US" dirty="0"/>
              <a:t>}</a:t>
            </a:r>
          </a:p>
        </p:txBody>
      </p:sp>
      <p:sp>
        <p:nvSpPr>
          <p:cNvPr id="16" name="TextBox 15"/>
          <p:cNvSpPr txBox="1"/>
          <p:nvPr/>
        </p:nvSpPr>
        <p:spPr>
          <a:xfrm>
            <a:off x="9148218" y="35350"/>
            <a:ext cx="3043782" cy="646331"/>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a:p>
            <a:r>
              <a:rPr lang="en-US" dirty="0"/>
              <a:t> </a:t>
            </a:r>
            <a:r>
              <a:rPr lang="en-US" dirty="0" smtClean="0"/>
              <a:t> CAR(carl-</a:t>
            </a:r>
            <a:r>
              <a:rPr lang="en-US" dirty="0" err="1" smtClean="0"/>
              <a:t>benz</a:t>
            </a:r>
            <a:r>
              <a:rPr lang="en-US" dirty="0" smtClean="0"/>
              <a:t>-</a:t>
            </a:r>
            <a:r>
              <a:rPr lang="en-US" dirty="0" err="1" smtClean="0"/>
              <a:t>strasse</a:t>
            </a:r>
            <a:r>
              <a:rPr lang="en-US" dirty="0" smtClean="0"/>
              <a:t>)</a:t>
            </a:r>
            <a:endParaRPr lang="en-US" dirty="0"/>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32276" y="5780852"/>
            <a:ext cx="1827744" cy="369332"/>
          </a:xfrm>
          <a:prstGeom prst="rect">
            <a:avLst/>
          </a:prstGeom>
          <a:noFill/>
        </p:spPr>
        <p:txBody>
          <a:bodyPr wrap="none" rtlCol="0">
            <a:spAutoFit/>
          </a:bodyPr>
          <a:lstStyle/>
          <a:p>
            <a:r>
              <a:rPr lang="en-US" dirty="0" smtClean="0"/>
              <a:t>GAS(</a:t>
            </a:r>
            <a:r>
              <a:rPr lang="en-US" dirty="0" err="1" smtClean="0"/>
              <a:t>rudol</a:t>
            </a:r>
            <a:r>
              <a:rPr lang="en-US" dirty="0" smtClean="0"/>
              <a:t>-diesel)</a:t>
            </a:r>
            <a:endParaRPr lang="en-US" dirty="0"/>
          </a:p>
        </p:txBody>
      </p:sp>
      <p:sp>
        <p:nvSpPr>
          <p:cNvPr id="22" name="TextBox 21"/>
          <p:cNvSpPr txBox="1"/>
          <p:nvPr/>
        </p:nvSpPr>
        <p:spPr>
          <a:xfrm>
            <a:off x="5292158" y="5487402"/>
            <a:ext cx="2030299" cy="369332"/>
          </a:xfrm>
          <a:prstGeom prst="rect">
            <a:avLst/>
          </a:prstGeom>
          <a:noFill/>
        </p:spPr>
        <p:txBody>
          <a:bodyPr wrap="none" rtlCol="0">
            <a:spAutoFit/>
          </a:bodyPr>
          <a:lstStyle/>
          <a:p>
            <a:r>
              <a:rPr lang="en-US" dirty="0" smtClean="0"/>
              <a:t>PHYSICS(</a:t>
            </a:r>
            <a:r>
              <a:rPr lang="en-US" dirty="0" err="1" smtClean="0"/>
              <a:t>otto-hahn</a:t>
            </a:r>
            <a:r>
              <a:rPr lang="en-US" dirty="0" smtClean="0"/>
              <a:t>)</a:t>
            </a:r>
            <a:endParaRPr lang="en-US" dirty="0"/>
          </a:p>
        </p:txBody>
      </p:sp>
    </p:spTree>
    <p:extLst>
      <p:ext uri="{BB962C8B-B14F-4D97-AF65-F5344CB8AC3E}">
        <p14:creationId xmlns:p14="http://schemas.microsoft.com/office/powerpoint/2010/main" val="3733970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2" name="Rectangle 1"/>
          <p:cNvSpPr/>
          <p:nvPr/>
        </p:nvSpPr>
        <p:spPr>
          <a:xfrm>
            <a:off x="4086500" y="2209715"/>
            <a:ext cx="678391" cy="369332"/>
          </a:xfrm>
          <a:prstGeom prst="rect">
            <a:avLst/>
          </a:prstGeom>
        </p:spPr>
        <p:txBody>
          <a:bodyPr wrap="none">
            <a:spAutoFit/>
          </a:bodyPr>
          <a:lstStyle/>
          <a:p>
            <a:r>
              <a:rPr lang="en-US" b="1" dirty="0"/>
              <a:t>LOVE</a:t>
            </a:r>
            <a:endParaRPr lang="en-US" dirty="0"/>
          </a:p>
        </p:txBody>
      </p:sp>
      <p:sp>
        <p:nvSpPr>
          <p:cNvPr id="3" name="Rectangle 2"/>
          <p:cNvSpPr/>
          <p:nvPr/>
        </p:nvSpPr>
        <p:spPr>
          <a:xfrm>
            <a:off x="9148218" y="0"/>
            <a:ext cx="3043782" cy="369332"/>
          </a:xfrm>
          <a:prstGeom prst="rect">
            <a:avLst/>
          </a:prstGeom>
        </p:spPr>
        <p:txBody>
          <a:bodyPr wrap="none">
            <a:spAutoFit/>
          </a:bodyPr>
          <a:lstStyle/>
          <a:p>
            <a:r>
              <a:rPr lang="en-US" b="1" dirty="0"/>
              <a:t>MONOPOLY</a:t>
            </a:r>
            <a:r>
              <a:rPr lang="en-US" dirty="0"/>
              <a:t>(carl-</a:t>
            </a:r>
            <a:r>
              <a:rPr lang="en-US" dirty="0" err="1"/>
              <a:t>benz</a:t>
            </a:r>
            <a:r>
              <a:rPr lang="en-US" dirty="0"/>
              <a:t>-</a:t>
            </a:r>
            <a:r>
              <a:rPr lang="en-US" dirty="0" err="1"/>
              <a:t>strasse</a:t>
            </a:r>
            <a:r>
              <a:rPr lang="en-US" dirty="0"/>
              <a:t>)</a:t>
            </a:r>
          </a:p>
        </p:txBody>
      </p:sp>
      <p:sp>
        <p:nvSpPr>
          <p:cNvPr id="7" name="Rectangle 6"/>
          <p:cNvSpPr/>
          <p:nvPr/>
        </p:nvSpPr>
        <p:spPr>
          <a:xfrm>
            <a:off x="5409702" y="875733"/>
            <a:ext cx="1394421" cy="369332"/>
          </a:xfrm>
          <a:prstGeom prst="rect">
            <a:avLst/>
          </a:prstGeom>
        </p:spPr>
        <p:txBody>
          <a:bodyPr wrap="none">
            <a:spAutoFit/>
          </a:bodyPr>
          <a:lstStyle/>
          <a:p>
            <a:r>
              <a:rPr lang="en-US" strike="sngStrike" dirty="0"/>
              <a:t>What is this?</a:t>
            </a:r>
          </a:p>
        </p:txBody>
      </p:sp>
      <p:cxnSp>
        <p:nvCxnSpPr>
          <p:cNvPr id="8" name="Straight Arrow Connector 7"/>
          <p:cNvCxnSpPr>
            <a:endCxn id="2" idx="0"/>
          </p:cNvCxnSpPr>
          <p:nvPr/>
        </p:nvCxnSpPr>
        <p:spPr>
          <a:xfrm flipH="1">
            <a:off x="4425696" y="280416"/>
            <a:ext cx="4535424" cy="1929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266176" y="1245065"/>
            <a:ext cx="3207417" cy="923330"/>
          </a:xfrm>
          <a:prstGeom prst="rect">
            <a:avLst/>
          </a:prstGeom>
          <a:noFill/>
        </p:spPr>
        <p:txBody>
          <a:bodyPr wrap="none" rtlCol="0">
            <a:spAutoFit/>
          </a:bodyPr>
          <a:lstStyle/>
          <a:p>
            <a:r>
              <a:rPr lang="en-US" dirty="0" smtClean="0"/>
              <a:t>DO WE PLAY WITH GOVERMENT</a:t>
            </a:r>
            <a:br>
              <a:rPr lang="en-US" dirty="0" smtClean="0"/>
            </a:br>
            <a:r>
              <a:rPr lang="en-US" dirty="0" smtClean="0"/>
              <a:t>STATUES?</a:t>
            </a:r>
          </a:p>
          <a:p>
            <a:r>
              <a:rPr lang="en-US" dirty="0" smtClean="0"/>
              <a:t>[x] no</a:t>
            </a:r>
            <a:endParaRPr lang="en-US" dirty="0"/>
          </a:p>
        </p:txBody>
      </p:sp>
      <p:sp>
        <p:nvSpPr>
          <p:cNvPr id="12" name="TextBox 11"/>
          <p:cNvSpPr txBox="1"/>
          <p:nvPr/>
        </p:nvSpPr>
        <p:spPr>
          <a:xfrm>
            <a:off x="5129286" y="4323646"/>
            <a:ext cx="1708929" cy="923330"/>
          </a:xfrm>
          <a:prstGeom prst="rect">
            <a:avLst/>
          </a:prstGeom>
          <a:noFill/>
        </p:spPr>
        <p:txBody>
          <a:bodyPr wrap="none" rtlCol="0">
            <a:spAutoFit/>
          </a:bodyPr>
          <a:lstStyle/>
          <a:p>
            <a:r>
              <a:rPr lang="en-US" dirty="0" err="1" smtClean="0"/>
              <a:t>LARRY.maxplank</a:t>
            </a:r>
            <a:endParaRPr lang="en-US" dirty="0" smtClean="0"/>
          </a:p>
          <a:p>
            <a:endParaRPr lang="en-US" dirty="0"/>
          </a:p>
          <a:p>
            <a:r>
              <a:rPr lang="en-US" dirty="0" err="1" smtClean="0"/>
              <a:t>rommetti</a:t>
            </a:r>
            <a:endParaRPr lang="en-US" dirty="0"/>
          </a:p>
        </p:txBody>
      </p:sp>
      <p:sp>
        <p:nvSpPr>
          <p:cNvPr id="13" name="Rectangle 12"/>
          <p:cNvSpPr/>
          <p:nvPr/>
        </p:nvSpPr>
        <p:spPr>
          <a:xfrm>
            <a:off x="6838215" y="4323646"/>
            <a:ext cx="47548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44454" y="4904624"/>
            <a:ext cx="475488" cy="46166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5010912" y="4055422"/>
            <a:ext cx="3121152" cy="1450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852416" y="4201726"/>
            <a:ext cx="2926080" cy="1164563"/>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28299" y="5918576"/>
            <a:ext cx="2539413" cy="923330"/>
          </a:xfrm>
          <a:prstGeom prst="rect">
            <a:avLst/>
          </a:prstGeom>
          <a:noFill/>
        </p:spPr>
        <p:txBody>
          <a:bodyPr wrap="none" rtlCol="0">
            <a:spAutoFit/>
          </a:bodyPr>
          <a:lstStyle/>
          <a:p>
            <a:r>
              <a:rPr lang="en-US" b="1" dirty="0" err="1" smtClean="0"/>
              <a:t>AVG.nonPoliceBillLogical</a:t>
            </a:r>
            <a:endParaRPr lang="en-US" b="1" dirty="0" smtClean="0"/>
          </a:p>
          <a:p>
            <a:r>
              <a:rPr lang="en-US" b="1" dirty="0"/>
              <a:t>	</a:t>
            </a:r>
            <a:r>
              <a:rPr lang="en-US" b="1" dirty="0" err="1" smtClean="0"/>
              <a:t>ibm</a:t>
            </a:r>
            <a:endParaRPr lang="en-US" b="1" dirty="0" smtClean="0"/>
          </a:p>
          <a:p>
            <a:r>
              <a:rPr lang="en-US" b="1" dirty="0"/>
              <a:t>	</a:t>
            </a:r>
            <a:r>
              <a:rPr lang="en-US" b="1" dirty="0" smtClean="0"/>
              <a:t>oracle</a:t>
            </a:r>
            <a:endParaRPr lang="en-US" b="1" dirty="0"/>
          </a:p>
        </p:txBody>
      </p:sp>
      <p:cxnSp>
        <p:nvCxnSpPr>
          <p:cNvPr id="21" name="Straight Connector 20"/>
          <p:cNvCxnSpPr/>
          <p:nvPr/>
        </p:nvCxnSpPr>
        <p:spPr>
          <a:xfrm flipV="1">
            <a:off x="1228299" y="5900928"/>
            <a:ext cx="10963701" cy="1219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13760" y="6380241"/>
            <a:ext cx="4656018" cy="369332"/>
          </a:xfrm>
          <a:prstGeom prst="rect">
            <a:avLst/>
          </a:prstGeom>
          <a:noFill/>
        </p:spPr>
        <p:txBody>
          <a:bodyPr wrap="none" rtlCol="0">
            <a:spAutoFit/>
          </a:bodyPr>
          <a:lstStyle/>
          <a:p>
            <a:r>
              <a:rPr lang="en-US" dirty="0" err="1"/>
              <a:t>nonPoliceFindLogical</a:t>
            </a:r>
            <a:r>
              <a:rPr lang="en-US" dirty="0"/>
              <a:t>(</a:t>
            </a:r>
            <a:r>
              <a:rPr lang="en-US" dirty="0" err="1"/>
              <a:t>oracel</a:t>
            </a:r>
            <a:r>
              <a:rPr lang="en-US" dirty="0"/>
              <a:t> </a:t>
            </a:r>
            <a:r>
              <a:rPr lang="en-US" dirty="0" err="1"/>
              <a:t>calfironai</a:t>
            </a:r>
            <a:r>
              <a:rPr lang="en-US" dirty="0"/>
              <a:t> </a:t>
            </a:r>
            <a:r>
              <a:rPr lang="en-US" dirty="0" smtClean="0"/>
              <a:t>congress)</a:t>
            </a:r>
            <a:endParaRPr lang="en-US" dirty="0"/>
          </a:p>
        </p:txBody>
      </p:sp>
      <p:cxnSp>
        <p:nvCxnSpPr>
          <p:cNvPr id="24" name="Straight Connector 23"/>
          <p:cNvCxnSpPr/>
          <p:nvPr/>
        </p:nvCxnSpPr>
        <p:spPr>
          <a:xfrm flipH="1">
            <a:off x="5409702" y="6564907"/>
            <a:ext cx="272236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425736" y="6564907"/>
            <a:ext cx="2352760" cy="369332"/>
          </a:xfrm>
          <a:prstGeom prst="rect">
            <a:avLst/>
          </a:prstGeom>
        </p:spPr>
        <p:txBody>
          <a:bodyPr wrap="none">
            <a:spAutoFit/>
          </a:bodyPr>
          <a:lstStyle/>
          <a:p>
            <a:r>
              <a:rPr lang="en-US" smtClean="0"/>
              <a:t>oracle military contract</a:t>
            </a:r>
            <a:endParaRPr lang="en-US" dirty="0"/>
          </a:p>
        </p:txBody>
      </p:sp>
      <p:sp>
        <p:nvSpPr>
          <p:cNvPr id="26" name="Rectangle 25"/>
          <p:cNvSpPr/>
          <p:nvPr/>
        </p:nvSpPr>
        <p:spPr>
          <a:xfrm>
            <a:off x="5141478" y="5954809"/>
            <a:ext cx="2229265" cy="369332"/>
          </a:xfrm>
          <a:prstGeom prst="rect">
            <a:avLst/>
          </a:prstGeom>
        </p:spPr>
        <p:txBody>
          <a:bodyPr wrap="none">
            <a:spAutoFit/>
          </a:bodyPr>
          <a:lstStyle/>
          <a:p>
            <a:r>
              <a:rPr lang="en-US" dirty="0"/>
              <a:t> </a:t>
            </a:r>
            <a:r>
              <a:rPr lang="en-US" dirty="0" err="1" smtClean="0"/>
              <a:t>nonPocieRTA</a:t>
            </a:r>
            <a:r>
              <a:rPr lang="en-US" dirty="0" smtClean="0"/>
              <a:t>(</a:t>
            </a:r>
            <a:r>
              <a:rPr lang="en-US" strike="sngStrike" dirty="0" smtClean="0"/>
              <a:t>mouse</a:t>
            </a:r>
            <a:r>
              <a:rPr lang="en-US" dirty="0" smtClean="0"/>
              <a:t>)</a:t>
            </a:r>
            <a:endParaRPr lang="en-US" dirty="0"/>
          </a:p>
        </p:txBody>
      </p:sp>
      <p:sp>
        <p:nvSpPr>
          <p:cNvPr id="27" name="Rectangle 26"/>
          <p:cNvSpPr/>
          <p:nvPr/>
        </p:nvSpPr>
        <p:spPr>
          <a:xfrm>
            <a:off x="7305085" y="5938446"/>
            <a:ext cx="5211363" cy="369332"/>
          </a:xfrm>
          <a:prstGeom prst="rect">
            <a:avLst/>
          </a:prstGeom>
        </p:spPr>
        <p:txBody>
          <a:bodyPr wrap="none">
            <a:spAutoFit/>
          </a:bodyPr>
          <a:lstStyle/>
          <a:p>
            <a:r>
              <a:rPr lang="en-US" dirty="0"/>
              <a:t> </a:t>
            </a:r>
            <a:r>
              <a:rPr lang="en-US" strike="sngStrike" dirty="0" err="1" smtClean="0"/>
              <a:t>soviet.union</a:t>
            </a:r>
            <a:r>
              <a:rPr lang="en-US" dirty="0" smtClean="0"/>
              <a:t>(</a:t>
            </a:r>
            <a:r>
              <a:rPr lang="en-US" dirty="0" err="1" smtClean="0"/>
              <a:t>ibmdmiler.oracle.poster.iroinman.Tyson</a:t>
            </a:r>
            <a:r>
              <a:rPr lang="en-US" dirty="0" smtClean="0"/>
              <a:t>)</a:t>
            </a:r>
            <a:endParaRPr lang="en-US" dirty="0"/>
          </a:p>
        </p:txBody>
      </p:sp>
      <p:sp>
        <p:nvSpPr>
          <p:cNvPr id="28" name="TextBox 27"/>
          <p:cNvSpPr txBox="1"/>
          <p:nvPr/>
        </p:nvSpPr>
        <p:spPr>
          <a:xfrm>
            <a:off x="7370949" y="5623418"/>
            <a:ext cx="5947718" cy="369332"/>
          </a:xfrm>
          <a:prstGeom prst="rect">
            <a:avLst/>
          </a:prstGeom>
          <a:noFill/>
        </p:spPr>
        <p:txBody>
          <a:bodyPr wrap="none" rtlCol="0">
            <a:spAutoFit/>
          </a:bodyPr>
          <a:lstStyle/>
          <a:p>
            <a:r>
              <a:rPr lang="en-US" dirty="0" smtClean="0"/>
              <a:t>1988 </a:t>
            </a:r>
            <a:r>
              <a:rPr lang="en-US" dirty="0" err="1" smtClean="0"/>
              <a:t>nonPoliceHAWAIInonPocieDEA</a:t>
            </a:r>
            <a:r>
              <a:rPr lang="en-US" dirty="0" smtClean="0"/>
              <a:t>(</a:t>
            </a:r>
            <a:r>
              <a:rPr lang="en-US" strike="sngStrike" dirty="0" err="1" smtClean="0"/>
              <a:t>cocain</a:t>
            </a:r>
            <a:r>
              <a:rPr lang="en-US" strike="sngStrike" dirty="0" smtClean="0"/>
              <a:t> </a:t>
            </a:r>
            <a:r>
              <a:rPr lang="en-US" strike="sngStrike" dirty="0" err="1" smtClean="0"/>
              <a:t>cowboys.hidden</a:t>
            </a:r>
            <a:r>
              <a:rPr lang="en-US" dirty="0" smtClean="0"/>
              <a:t>)</a:t>
            </a:r>
            <a:endParaRPr lang="en-US" dirty="0"/>
          </a:p>
        </p:txBody>
      </p:sp>
      <p:cxnSp>
        <p:nvCxnSpPr>
          <p:cNvPr id="30" name="Straight Connector 29"/>
          <p:cNvCxnSpPr/>
          <p:nvPr/>
        </p:nvCxnSpPr>
        <p:spPr>
          <a:xfrm flipH="1" flipV="1">
            <a:off x="8744509" y="6167525"/>
            <a:ext cx="3874211" cy="9891"/>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277630" y="5101138"/>
            <a:ext cx="1914370" cy="646331"/>
          </a:xfrm>
          <a:prstGeom prst="rect">
            <a:avLst/>
          </a:prstGeom>
          <a:noFill/>
        </p:spPr>
        <p:txBody>
          <a:bodyPr wrap="none" rtlCol="0">
            <a:spAutoFit/>
          </a:bodyPr>
          <a:lstStyle/>
          <a:p>
            <a:r>
              <a:rPr lang="en-US" dirty="0" smtClean="0"/>
              <a:t>SQ.FRANKLYN</a:t>
            </a:r>
          </a:p>
          <a:p>
            <a:r>
              <a:rPr lang="en-US" dirty="0" err="1" smtClean="0"/>
              <a:t>Intenret</a:t>
            </a:r>
            <a:r>
              <a:rPr lang="en-US" dirty="0" smtClean="0"/>
              <a:t> </a:t>
            </a:r>
            <a:r>
              <a:rPr lang="en-US" dirty="0" err="1" smtClean="0"/>
              <a:t>paymetns</a:t>
            </a:r>
            <a:endParaRPr lang="en-US" dirty="0"/>
          </a:p>
        </p:txBody>
      </p:sp>
      <p:cxnSp>
        <p:nvCxnSpPr>
          <p:cNvPr id="33" name="Straight Connector 32"/>
          <p:cNvCxnSpPr/>
          <p:nvPr/>
        </p:nvCxnSpPr>
        <p:spPr>
          <a:xfrm flipV="1">
            <a:off x="3316224" y="5992750"/>
            <a:ext cx="2093478" cy="756823"/>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63040" y="280416"/>
            <a:ext cx="6056902" cy="1754326"/>
          </a:xfrm>
          <a:prstGeom prst="rect">
            <a:avLst/>
          </a:prstGeom>
          <a:noFill/>
        </p:spPr>
        <p:txBody>
          <a:bodyPr wrap="square" rtlCol="0">
            <a:spAutoFit/>
          </a:bodyPr>
          <a:lstStyle/>
          <a:p>
            <a:r>
              <a:rPr lang="en-US" dirty="0" smtClean="0"/>
              <a:t>MLK(</a:t>
            </a:r>
            <a:r>
              <a:rPr lang="en-US" strike="sngStrike" dirty="0" err="1" smtClean="0"/>
              <a:t>tivoli</a:t>
            </a:r>
            <a:r>
              <a:rPr lang="en-US" strike="sngStrike" dirty="0" smtClean="0"/>
              <a:t> framework</a:t>
            </a:r>
            <a:r>
              <a:rPr lang="en-US" dirty="0" smtClean="0"/>
              <a:t>)</a:t>
            </a:r>
          </a:p>
          <a:p>
            <a:r>
              <a:rPr lang="en-US" dirty="0"/>
              <a:t> </a:t>
            </a:r>
            <a:r>
              <a:rPr lang="en-US" dirty="0" smtClean="0"/>
              <a:t>MEKREL(</a:t>
            </a:r>
            <a:r>
              <a:rPr lang="en-US" strike="sngStrike" dirty="0" smtClean="0"/>
              <a:t>horny rat </a:t>
            </a:r>
            <a:r>
              <a:rPr lang="en-US" strike="sngStrike" dirty="0" err="1" smtClean="0"/>
              <a:t>graphiti</a:t>
            </a:r>
            <a:r>
              <a:rPr lang="en-US" strike="sngStrike" dirty="0" smtClean="0"/>
              <a:t>)</a:t>
            </a:r>
          </a:p>
          <a:p>
            <a:endParaRPr lang="en-US" strike="sngStrike" dirty="0"/>
          </a:p>
          <a:p>
            <a:r>
              <a:rPr lang="en-US" strike="sngStrike" dirty="0" smtClean="0"/>
              <a:t>0.1 </a:t>
            </a:r>
            <a:r>
              <a:rPr lang="en-US" strike="sngStrike" dirty="0" err="1" smtClean="0"/>
              <a:t>Ibm.dmierl.poep.mona-lisa</a:t>
            </a:r>
            <a:endParaRPr lang="en-US" strike="sngStrike" dirty="0" smtClean="0"/>
          </a:p>
          <a:p>
            <a:r>
              <a:rPr lang="en-US" strike="sngStrike" dirty="0" smtClean="0"/>
              <a:t>To make someone horny at work</a:t>
            </a:r>
          </a:p>
          <a:p>
            <a:r>
              <a:rPr lang="en-US" strike="sngStrike" dirty="0" err="1" smtClean="0"/>
              <a:t>nonPOliceCFGLgioacl.nonPocieAtement</a:t>
            </a:r>
            <a:r>
              <a:rPr lang="en-US" dirty="0" smtClean="0"/>
              <a:t> FBI:KIDNAPPING</a:t>
            </a:r>
            <a:endParaRPr lang="en-US" dirty="0"/>
          </a:p>
        </p:txBody>
      </p:sp>
      <p:sp>
        <p:nvSpPr>
          <p:cNvPr id="35" name="TextBox 34"/>
          <p:cNvSpPr txBox="1"/>
          <p:nvPr/>
        </p:nvSpPr>
        <p:spPr>
          <a:xfrm>
            <a:off x="1178176" y="28369"/>
            <a:ext cx="3018647" cy="369332"/>
          </a:xfrm>
          <a:prstGeom prst="rect">
            <a:avLst/>
          </a:prstGeom>
          <a:noFill/>
        </p:spPr>
        <p:txBody>
          <a:bodyPr wrap="none" rtlCol="0">
            <a:spAutoFit/>
          </a:bodyPr>
          <a:lstStyle/>
          <a:p>
            <a:r>
              <a:rPr lang="en-US" dirty="0" err="1" smtClean="0"/>
              <a:t>JFK.nonPoliceTelevisionLoigacl</a:t>
            </a:r>
            <a:endParaRPr lang="en-US" dirty="0"/>
          </a:p>
        </p:txBody>
      </p:sp>
      <p:sp>
        <p:nvSpPr>
          <p:cNvPr id="36" name="Rectangle 35"/>
          <p:cNvSpPr/>
          <p:nvPr/>
        </p:nvSpPr>
        <p:spPr>
          <a:xfrm>
            <a:off x="4789590" y="641445"/>
            <a:ext cx="3147402" cy="50748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854955" y="16055"/>
            <a:ext cx="3773534" cy="646331"/>
          </a:xfrm>
          <a:prstGeom prst="rect">
            <a:avLst/>
          </a:prstGeom>
          <a:noFill/>
        </p:spPr>
        <p:txBody>
          <a:bodyPr wrap="none" rtlCol="0">
            <a:spAutoFit/>
          </a:bodyPr>
          <a:lstStyle/>
          <a:p>
            <a:r>
              <a:rPr lang="en-US" dirty="0" smtClean="0"/>
              <a:t>JR/SR WALL ( PRESIDENT/VP)</a:t>
            </a:r>
          </a:p>
          <a:p>
            <a:r>
              <a:rPr lang="en-US" strike="sngStrike" dirty="0" err="1" smtClean="0"/>
              <a:t>Dimonds</a:t>
            </a:r>
            <a:r>
              <a:rPr lang="en-US" strike="sngStrike" dirty="0" smtClean="0"/>
              <a:t>/</a:t>
            </a:r>
            <a:r>
              <a:rPr lang="en-US" strike="sngStrike" dirty="0" err="1" smtClean="0"/>
              <a:t>perls</a:t>
            </a:r>
            <a:r>
              <a:rPr lang="en-US" strike="sngStrike" dirty="0" smtClean="0"/>
              <a:t> </a:t>
            </a:r>
            <a:r>
              <a:rPr lang="en-US" dirty="0" smtClean="0"/>
              <a:t>CROWN </a:t>
            </a:r>
            <a:r>
              <a:rPr lang="en-US" dirty="0" err="1" smtClean="0"/>
              <a:t>JEWELSLogical</a:t>
            </a:r>
            <a:endParaRPr lang="en-US" dirty="0"/>
          </a:p>
        </p:txBody>
      </p:sp>
    </p:spTree>
    <p:extLst>
      <p:ext uri="{BB962C8B-B14F-4D97-AF65-F5344CB8AC3E}">
        <p14:creationId xmlns:p14="http://schemas.microsoft.com/office/powerpoint/2010/main" val="2359756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2909964" cy="1323439"/>
          </a:xfrm>
          <a:prstGeom prst="rect">
            <a:avLst/>
          </a:prstGeom>
          <a:noFill/>
        </p:spPr>
        <p:txBody>
          <a:bodyPr wrap="none" rtlCol="0">
            <a:spAutoFit/>
          </a:bodyPr>
          <a:lstStyle/>
          <a:p>
            <a:r>
              <a:rPr lang="en-US" sz="8000" b="1" dirty="0" smtClean="0"/>
              <a:t>LARRY</a:t>
            </a:r>
            <a:endParaRPr lang="en-US" sz="8000" b="1"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Isosceles Triangle 2"/>
          <p:cNvSpPr/>
          <p:nvPr/>
        </p:nvSpPr>
        <p:spPr>
          <a:xfrm>
            <a:off x="5108448" y="2145792"/>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66310" y="1889211"/>
            <a:ext cx="2794548" cy="1323439"/>
          </a:xfrm>
          <a:prstGeom prst="rect">
            <a:avLst/>
          </a:prstGeom>
        </p:spPr>
        <p:txBody>
          <a:bodyPr wrap="none">
            <a:spAutoFit/>
          </a:bodyPr>
          <a:lstStyle/>
          <a:p>
            <a:r>
              <a:rPr lang="en-US" sz="8000" b="1" dirty="0" smtClean="0"/>
              <a:t>MARY</a:t>
            </a:r>
            <a:endParaRPr lang="en-US" sz="8000" dirty="0"/>
          </a:p>
        </p:txBody>
      </p:sp>
      <p:sp>
        <p:nvSpPr>
          <p:cNvPr id="26" name="TextBox 25"/>
          <p:cNvSpPr txBox="1"/>
          <p:nvPr/>
        </p:nvSpPr>
        <p:spPr>
          <a:xfrm>
            <a:off x="2414016" y="3688307"/>
            <a:ext cx="2383729" cy="1323439"/>
          </a:xfrm>
          <a:prstGeom prst="rect">
            <a:avLst/>
          </a:prstGeom>
          <a:noFill/>
        </p:spPr>
        <p:txBody>
          <a:bodyPr wrap="none" rtlCol="0">
            <a:spAutoFit/>
          </a:bodyPr>
          <a:lstStyle/>
          <a:p>
            <a:r>
              <a:rPr lang="en-US" sz="8000" b="1" dirty="0" smtClean="0"/>
              <a:t>LOVE</a:t>
            </a:r>
            <a:endParaRPr lang="en-US" sz="8000" b="1" dirty="0"/>
          </a:p>
        </p:txBody>
      </p:sp>
      <p:sp>
        <p:nvSpPr>
          <p:cNvPr id="28" name="Isosceles Triangle 27"/>
          <p:cNvSpPr/>
          <p:nvPr/>
        </p:nvSpPr>
        <p:spPr>
          <a:xfrm rot="10800000">
            <a:off x="5077968" y="3688391"/>
            <a:ext cx="1060704" cy="914400"/>
          </a:xfrm>
          <a:prstGeom prst="triangle">
            <a:avLst/>
          </a:prstGeom>
          <a:solidFill>
            <a:srgbClr val="CB13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466310" y="3422316"/>
            <a:ext cx="2074607" cy="1446550"/>
          </a:xfrm>
          <a:prstGeom prst="rect">
            <a:avLst/>
          </a:prstGeom>
          <a:noFill/>
        </p:spPr>
        <p:txBody>
          <a:bodyPr wrap="none" rtlCol="0">
            <a:spAutoFit/>
          </a:bodyPr>
          <a:lstStyle/>
          <a:p>
            <a:r>
              <a:rPr lang="en-US" sz="8800" b="1" dirty="0" smtClean="0"/>
              <a:t>BILL</a:t>
            </a:r>
            <a:endParaRPr lang="en-US" sz="8800" b="1" dirty="0"/>
          </a:p>
        </p:txBody>
      </p:sp>
      <p:sp>
        <p:nvSpPr>
          <p:cNvPr id="4" name="Rectangle 3"/>
          <p:cNvSpPr/>
          <p:nvPr/>
        </p:nvSpPr>
        <p:spPr>
          <a:xfrm>
            <a:off x="2170176" y="2078963"/>
            <a:ext cx="8997696" cy="3218688"/>
          </a:xfrm>
          <a:prstGeom prst="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5" name="Rectangle 14"/>
          <p:cNvSpPr/>
          <p:nvPr/>
        </p:nvSpPr>
        <p:spPr>
          <a:xfrm>
            <a:off x="6487392" y="1634979"/>
            <a:ext cx="256802" cy="369332"/>
          </a:xfrm>
          <a:prstGeom prst="rect">
            <a:avLst/>
          </a:prstGeom>
        </p:spPr>
        <p:txBody>
          <a:bodyPr wrap="none">
            <a:spAutoFit/>
          </a:bodyPr>
          <a:lstStyle/>
          <a:p>
            <a:r>
              <a:rPr lang="en-US" dirty="0"/>
              <a:t>}</a:t>
            </a:r>
          </a:p>
        </p:txBody>
      </p:sp>
      <p:sp>
        <p:nvSpPr>
          <p:cNvPr id="16" name="TextBox 15"/>
          <p:cNvSpPr txBox="1"/>
          <p:nvPr/>
        </p:nvSpPr>
        <p:spPr>
          <a:xfrm>
            <a:off x="9148218" y="35350"/>
            <a:ext cx="3043782" cy="646331"/>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a:p>
            <a:r>
              <a:rPr lang="en-US" dirty="0"/>
              <a:t> </a:t>
            </a:r>
            <a:r>
              <a:rPr lang="en-US" dirty="0" smtClean="0"/>
              <a:t> CAR(carl-</a:t>
            </a:r>
            <a:r>
              <a:rPr lang="en-US" dirty="0" err="1" smtClean="0"/>
              <a:t>benz</a:t>
            </a:r>
            <a:r>
              <a:rPr lang="en-US" dirty="0" smtClean="0"/>
              <a:t>-</a:t>
            </a:r>
            <a:r>
              <a:rPr lang="en-US" dirty="0" err="1" smtClean="0"/>
              <a:t>strasse</a:t>
            </a:r>
            <a:r>
              <a:rPr lang="en-US" dirty="0" smtClean="0"/>
              <a:t>)</a:t>
            </a:r>
            <a:endParaRPr lang="en-US" dirty="0"/>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32276" y="5780852"/>
            <a:ext cx="1827744" cy="369332"/>
          </a:xfrm>
          <a:prstGeom prst="rect">
            <a:avLst/>
          </a:prstGeom>
          <a:noFill/>
        </p:spPr>
        <p:txBody>
          <a:bodyPr wrap="none" rtlCol="0">
            <a:spAutoFit/>
          </a:bodyPr>
          <a:lstStyle/>
          <a:p>
            <a:r>
              <a:rPr lang="en-US" dirty="0" smtClean="0"/>
              <a:t>GAS(</a:t>
            </a:r>
            <a:r>
              <a:rPr lang="en-US" dirty="0" err="1" smtClean="0"/>
              <a:t>rudol</a:t>
            </a:r>
            <a:r>
              <a:rPr lang="en-US" dirty="0" smtClean="0"/>
              <a:t>-diesel)</a:t>
            </a:r>
            <a:endParaRPr lang="en-US" dirty="0"/>
          </a:p>
        </p:txBody>
      </p:sp>
      <p:sp>
        <p:nvSpPr>
          <p:cNvPr id="22" name="TextBox 21"/>
          <p:cNvSpPr txBox="1"/>
          <p:nvPr/>
        </p:nvSpPr>
        <p:spPr>
          <a:xfrm>
            <a:off x="5292158" y="5487402"/>
            <a:ext cx="2030299" cy="369332"/>
          </a:xfrm>
          <a:prstGeom prst="rect">
            <a:avLst/>
          </a:prstGeom>
          <a:noFill/>
        </p:spPr>
        <p:txBody>
          <a:bodyPr wrap="none" rtlCol="0">
            <a:spAutoFit/>
          </a:bodyPr>
          <a:lstStyle/>
          <a:p>
            <a:r>
              <a:rPr lang="en-US" dirty="0" smtClean="0"/>
              <a:t>PHYSICS(</a:t>
            </a:r>
            <a:r>
              <a:rPr lang="en-US" dirty="0" err="1" smtClean="0"/>
              <a:t>otto-hahn</a:t>
            </a:r>
            <a:r>
              <a:rPr lang="en-US" dirty="0" smtClean="0"/>
              <a:t>)</a:t>
            </a:r>
            <a:endParaRPr lang="en-US" dirty="0"/>
          </a:p>
        </p:txBody>
      </p:sp>
    </p:spTree>
    <p:extLst>
      <p:ext uri="{BB962C8B-B14F-4D97-AF65-F5344CB8AC3E}">
        <p14:creationId xmlns:p14="http://schemas.microsoft.com/office/powerpoint/2010/main" val="18944745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Arrow 60"/>
          <p:cNvSpPr/>
          <p:nvPr/>
        </p:nvSpPr>
        <p:spPr>
          <a:xfrm rot="14969612">
            <a:off x="1383305" y="5240570"/>
            <a:ext cx="2712660"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5" name="Rectangle 14"/>
          <p:cNvSpPr/>
          <p:nvPr/>
        </p:nvSpPr>
        <p:spPr>
          <a:xfrm>
            <a:off x="6487392" y="1634979"/>
            <a:ext cx="256802" cy="369332"/>
          </a:xfrm>
          <a:prstGeom prst="rect">
            <a:avLst/>
          </a:prstGeom>
        </p:spPr>
        <p:txBody>
          <a:bodyPr wrap="none">
            <a:spAutoFit/>
          </a:bodyPr>
          <a:lstStyle/>
          <a:p>
            <a:r>
              <a:rPr lang="en-US" dirty="0"/>
              <a:t>}</a:t>
            </a:r>
          </a:p>
        </p:txBody>
      </p:sp>
      <p:sp>
        <p:nvSpPr>
          <p:cNvPr id="16" name="TextBox 15"/>
          <p:cNvSpPr txBox="1"/>
          <p:nvPr/>
        </p:nvSpPr>
        <p:spPr>
          <a:xfrm>
            <a:off x="9148218" y="35350"/>
            <a:ext cx="3043782" cy="369332"/>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342" y="824153"/>
            <a:ext cx="1083769" cy="1083769"/>
          </a:xfrm>
          <a:prstGeom prst="rect">
            <a:avLst/>
          </a:prstGeom>
        </p:spPr>
      </p:pic>
      <p:cxnSp>
        <p:nvCxnSpPr>
          <p:cNvPr id="17" name="Straight Connector 16"/>
          <p:cNvCxnSpPr/>
          <p:nvPr/>
        </p:nvCxnSpPr>
        <p:spPr>
          <a:xfrm>
            <a:off x="4040342" y="518615"/>
            <a:ext cx="1251816" cy="137059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33125" y="1135988"/>
            <a:ext cx="1352614" cy="369332"/>
          </a:xfrm>
          <a:prstGeom prst="rect">
            <a:avLst/>
          </a:prstGeom>
          <a:noFill/>
        </p:spPr>
        <p:txBody>
          <a:bodyPr wrap="none" rtlCol="0">
            <a:spAutoFit/>
          </a:bodyPr>
          <a:lstStyle/>
          <a:p>
            <a:r>
              <a:rPr lang="en-US" dirty="0" smtClean="0"/>
              <a:t>Soviet union</a:t>
            </a:r>
            <a:endParaRPr lang="en-US" dirty="0"/>
          </a:p>
        </p:txBody>
      </p:sp>
      <p:sp>
        <p:nvSpPr>
          <p:cNvPr id="24" name="Rectangle 23"/>
          <p:cNvSpPr/>
          <p:nvPr/>
        </p:nvSpPr>
        <p:spPr>
          <a:xfrm>
            <a:off x="5509928" y="1097556"/>
            <a:ext cx="845172" cy="3697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790181" y="3003582"/>
            <a:ext cx="1394421" cy="369332"/>
          </a:xfrm>
          <a:prstGeom prst="rect">
            <a:avLst/>
          </a:prstGeom>
        </p:spPr>
        <p:txBody>
          <a:bodyPr wrap="none">
            <a:spAutoFit/>
          </a:bodyPr>
          <a:lstStyle/>
          <a:p>
            <a:r>
              <a:rPr lang="en-US" strike="sngStrike" dirty="0"/>
              <a:t>What is this?</a:t>
            </a:r>
          </a:p>
        </p:txBody>
      </p:sp>
      <p:sp>
        <p:nvSpPr>
          <p:cNvPr id="31" name="Rectangle 30"/>
          <p:cNvSpPr/>
          <p:nvPr/>
        </p:nvSpPr>
        <p:spPr>
          <a:xfrm>
            <a:off x="4666250" y="4404275"/>
            <a:ext cx="678391" cy="369332"/>
          </a:xfrm>
          <a:prstGeom prst="rect">
            <a:avLst/>
          </a:prstGeom>
        </p:spPr>
        <p:txBody>
          <a:bodyPr wrap="none">
            <a:spAutoFit/>
          </a:bodyPr>
          <a:lstStyle/>
          <a:p>
            <a:r>
              <a:rPr lang="en-US" b="1" dirty="0"/>
              <a:t>LOVE</a:t>
            </a:r>
            <a:endParaRPr lang="en-US" dirty="0"/>
          </a:p>
        </p:txBody>
      </p:sp>
      <p:cxnSp>
        <p:nvCxnSpPr>
          <p:cNvPr id="29" name="Straight Arrow Connector 28"/>
          <p:cNvCxnSpPr/>
          <p:nvPr/>
        </p:nvCxnSpPr>
        <p:spPr>
          <a:xfrm flipH="1">
            <a:off x="5005445" y="2279904"/>
            <a:ext cx="3656654" cy="2011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stretch>
            <a:fillRect/>
          </a:stretch>
        </p:blipFill>
        <p:spPr>
          <a:xfrm>
            <a:off x="6794302" y="3369981"/>
            <a:ext cx="1600200" cy="1476375"/>
          </a:xfrm>
          <a:prstGeom prst="rect">
            <a:avLst/>
          </a:prstGeom>
        </p:spPr>
      </p:pic>
      <p:pic>
        <p:nvPicPr>
          <p:cNvPr id="35" name="Picture 34"/>
          <p:cNvPicPr>
            <a:picLocks noChangeAspect="1"/>
          </p:cNvPicPr>
          <p:nvPr/>
        </p:nvPicPr>
        <p:blipFill>
          <a:blip r:embed="rId5"/>
          <a:stretch>
            <a:fillRect/>
          </a:stretch>
        </p:blipFill>
        <p:spPr>
          <a:xfrm>
            <a:off x="3137515" y="2821573"/>
            <a:ext cx="1143099" cy="1368896"/>
          </a:xfrm>
          <a:prstGeom prst="rect">
            <a:avLst/>
          </a:prstGeom>
        </p:spPr>
      </p:pic>
      <p:sp>
        <p:nvSpPr>
          <p:cNvPr id="30" name="Rectangle 29"/>
          <p:cNvSpPr/>
          <p:nvPr/>
        </p:nvSpPr>
        <p:spPr>
          <a:xfrm>
            <a:off x="1616474" y="1505320"/>
            <a:ext cx="2277675" cy="1200329"/>
          </a:xfrm>
          <a:prstGeom prst="rect">
            <a:avLst/>
          </a:prstGeom>
        </p:spPr>
        <p:txBody>
          <a:bodyPr wrap="none">
            <a:spAutoFit/>
          </a:bodyPr>
          <a:lstStyle/>
          <a:p>
            <a:r>
              <a:rPr lang="en-US" u="sng" dirty="0">
                <a:hlinkClick r:id="rId6"/>
              </a:rPr>
              <a:t>18 U.S. Code § </a:t>
            </a:r>
            <a:r>
              <a:rPr lang="en-US" u="sng" dirty="0" smtClean="0">
                <a:hlinkClick r:id="rId6"/>
              </a:rPr>
              <a:t>1751</a:t>
            </a:r>
            <a:endParaRPr lang="en-US" u="sng" dirty="0" smtClean="0"/>
          </a:p>
          <a:p>
            <a:r>
              <a:rPr lang="en-US" u="sng" dirty="0" smtClean="0"/>
              <a:t>PRESIDENTIAL STAFF</a:t>
            </a:r>
            <a:endParaRPr lang="en-US" dirty="0" smtClean="0"/>
          </a:p>
          <a:p>
            <a:r>
              <a:rPr lang="en-US" dirty="0" smtClean="0"/>
              <a:t>MLK(</a:t>
            </a:r>
            <a:r>
              <a:rPr lang="en-US" strike="sngStrike" dirty="0" err="1" smtClean="0"/>
              <a:t>tivoli</a:t>
            </a:r>
            <a:r>
              <a:rPr lang="en-US" strike="sngStrike" dirty="0" smtClean="0"/>
              <a:t> </a:t>
            </a:r>
            <a:r>
              <a:rPr lang="en-US" strike="sngStrike" dirty="0"/>
              <a:t>framework</a:t>
            </a:r>
            <a:r>
              <a:rPr lang="en-US" dirty="0" smtClean="0"/>
              <a:t>)</a:t>
            </a:r>
          </a:p>
          <a:p>
            <a:r>
              <a:rPr lang="en-US" dirty="0" smtClean="0"/>
              <a:t>HOMICIDE</a:t>
            </a:r>
            <a:endParaRPr lang="en-US" dirty="0"/>
          </a:p>
        </p:txBody>
      </p:sp>
      <p:sp>
        <p:nvSpPr>
          <p:cNvPr id="32" name="TextBox 31"/>
          <p:cNvSpPr txBox="1"/>
          <p:nvPr/>
        </p:nvSpPr>
        <p:spPr>
          <a:xfrm>
            <a:off x="4666250" y="518615"/>
            <a:ext cx="2302490" cy="369332"/>
          </a:xfrm>
          <a:prstGeom prst="rect">
            <a:avLst/>
          </a:prstGeom>
          <a:noFill/>
        </p:spPr>
        <p:txBody>
          <a:bodyPr wrap="none" rtlCol="0">
            <a:spAutoFit/>
          </a:bodyPr>
          <a:lstStyle/>
          <a:p>
            <a:r>
              <a:rPr lang="en-US" dirty="0" smtClean="0"/>
              <a:t>0.1 horny rat </a:t>
            </a:r>
            <a:r>
              <a:rPr lang="en-US" dirty="0" err="1" smtClean="0"/>
              <a:t>larry</a:t>
            </a:r>
            <a:r>
              <a:rPr lang="en-US" dirty="0" smtClean="0"/>
              <a:t> wall</a:t>
            </a:r>
            <a:endParaRPr lang="en-US" dirty="0"/>
          </a:p>
        </p:txBody>
      </p:sp>
      <p:cxnSp>
        <p:nvCxnSpPr>
          <p:cNvPr id="36" name="Straight Connector 35"/>
          <p:cNvCxnSpPr>
            <a:stCxn id="32" idx="1"/>
          </p:cNvCxnSpPr>
          <p:nvPr/>
        </p:nvCxnSpPr>
        <p:spPr>
          <a:xfrm flipV="1">
            <a:off x="4666250" y="701479"/>
            <a:ext cx="2612374" cy="180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91967" y="1891878"/>
            <a:ext cx="6181051" cy="1061829"/>
          </a:xfrm>
          <a:prstGeom prst="rect">
            <a:avLst/>
          </a:prstGeom>
        </p:spPr>
        <p:txBody>
          <a:bodyPr wrap="none">
            <a:spAutoFit/>
          </a:bodyPr>
          <a:lstStyle/>
          <a:p>
            <a:r>
              <a:rPr lang="en-US" dirty="0" smtClean="0"/>
              <a:t>WWI.41.$250,000 (</a:t>
            </a:r>
            <a:r>
              <a:rPr lang="en-US" dirty="0" err="1" smtClean="0"/>
              <a:t>Justin,neil</a:t>
            </a:r>
            <a:r>
              <a:rPr lang="en-US" dirty="0" smtClean="0"/>
              <a:t>)</a:t>
            </a:r>
          </a:p>
          <a:p>
            <a:r>
              <a:rPr lang="en-US" dirty="0"/>
              <a:t> </a:t>
            </a:r>
            <a:r>
              <a:rPr lang="en-US" dirty="0" smtClean="0"/>
              <a:t> soviet union(3-way) triathlon LEE, MERKEL(</a:t>
            </a:r>
            <a:r>
              <a:rPr lang="en-US" dirty="0" err="1" smtClean="0"/>
              <a:t>lee,angela-amtang</a:t>
            </a:r>
            <a:r>
              <a:rPr lang="en-US" dirty="0" smtClean="0"/>
              <a:t>)</a:t>
            </a:r>
          </a:p>
          <a:p>
            <a:r>
              <a:rPr lang="en-US" sz="900" dirty="0" smtClean="0"/>
              <a:t>3-Way </a:t>
            </a:r>
            <a:r>
              <a:rPr lang="en-US" sz="900" dirty="0" err="1" smtClean="0"/>
              <a:t>ibmdmiler.oracle.poster.iroinman.Tyson</a:t>
            </a:r>
            <a:endParaRPr lang="en-US" sz="900" dirty="0" smtClean="0"/>
          </a:p>
          <a:p>
            <a:r>
              <a:rPr lang="en-US" sz="900" dirty="0" smtClean="0"/>
              <a:t>INTERNET PAYMENTS oracle bill burke oracle director </a:t>
            </a:r>
          </a:p>
          <a:p>
            <a:r>
              <a:rPr lang="en-US" sz="900" dirty="0" smtClean="0"/>
              <a:t>Backup </a:t>
            </a:r>
            <a:r>
              <a:rPr lang="en-US" sz="900" dirty="0" err="1" smtClean="0"/>
              <a:t>pillardata</a:t>
            </a:r>
            <a:endParaRPr lang="en-US" sz="900" dirty="0"/>
          </a:p>
        </p:txBody>
      </p:sp>
      <p:cxnSp>
        <p:nvCxnSpPr>
          <p:cNvPr id="39" name="Straight Connector 38"/>
          <p:cNvCxnSpPr/>
          <p:nvPr/>
        </p:nvCxnSpPr>
        <p:spPr>
          <a:xfrm flipH="1">
            <a:off x="5817495" y="2105484"/>
            <a:ext cx="13516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8180832" y="2279904"/>
            <a:ext cx="2230206" cy="142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7" idx="1"/>
          </p:cNvCxnSpPr>
          <p:nvPr/>
        </p:nvCxnSpPr>
        <p:spPr>
          <a:xfrm flipV="1">
            <a:off x="3991967" y="2328287"/>
            <a:ext cx="2976773" cy="94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005445" y="1819645"/>
            <a:ext cx="688219" cy="508642"/>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582226" y="2644035"/>
            <a:ext cx="7745454" cy="369332"/>
          </a:xfrm>
          <a:prstGeom prst="rect">
            <a:avLst/>
          </a:prstGeom>
          <a:noFill/>
        </p:spPr>
        <p:txBody>
          <a:bodyPr wrap="none" rtlCol="0">
            <a:spAutoFit/>
          </a:bodyPr>
          <a:lstStyle/>
          <a:p>
            <a:r>
              <a:rPr lang="en-US" strike="sngStrike" dirty="0" smtClean="0"/>
              <a:t>Soviet </a:t>
            </a:r>
            <a:r>
              <a:rPr lang="en-US" strike="sngStrike" dirty="0" err="1" smtClean="0"/>
              <a:t>uionin</a:t>
            </a:r>
            <a:r>
              <a:rPr lang="en-US" strike="sngStrike" dirty="0" smtClean="0"/>
              <a:t>(</a:t>
            </a:r>
            <a:r>
              <a:rPr lang="en-US" strike="sngStrike" dirty="0" err="1" smtClean="0"/>
              <a:t>dr</a:t>
            </a:r>
            <a:r>
              <a:rPr lang="en-US" strike="sngStrike" dirty="0" smtClean="0"/>
              <a:t>/j </a:t>
            </a:r>
            <a:r>
              <a:rPr lang="en-US" strike="sngStrike" dirty="0" err="1" smtClean="0"/>
              <a:t>ibm.dmielr.sap</a:t>
            </a:r>
            <a:r>
              <a:rPr lang="en-US" dirty="0" smtClean="0"/>
              <a:t>)   other: 000.tw.pns.nonPoliceChruch.</a:t>
            </a:r>
            <a:r>
              <a:rPr lang="en-US" strike="sngStrike" dirty="0" smtClean="0"/>
              <a:t>maxplank</a:t>
            </a:r>
            <a:endParaRPr lang="en-US" strike="sngStrike" dirty="0"/>
          </a:p>
        </p:txBody>
      </p:sp>
      <p:sp>
        <p:nvSpPr>
          <p:cNvPr id="48" name="Rectangle 47"/>
          <p:cNvSpPr/>
          <p:nvPr/>
        </p:nvSpPr>
        <p:spPr>
          <a:xfrm>
            <a:off x="4582226" y="3013367"/>
            <a:ext cx="5329870" cy="2119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209917" y="5745478"/>
            <a:ext cx="456332" cy="338329"/>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62627" y="5576377"/>
            <a:ext cx="407245" cy="338203"/>
          </a:xfrm>
          <a:prstGeom prst="rect">
            <a:avLst/>
          </a:prstGeom>
        </p:spPr>
      </p:pic>
      <p:sp>
        <p:nvSpPr>
          <p:cNvPr id="50" name="TextBox 49"/>
          <p:cNvSpPr txBox="1"/>
          <p:nvPr/>
        </p:nvSpPr>
        <p:spPr>
          <a:xfrm>
            <a:off x="4582226" y="5183033"/>
            <a:ext cx="3079289" cy="369332"/>
          </a:xfrm>
          <a:prstGeom prst="rect">
            <a:avLst/>
          </a:prstGeom>
          <a:noFill/>
        </p:spPr>
        <p:txBody>
          <a:bodyPr wrap="square" rtlCol="0">
            <a:spAutoFit/>
          </a:bodyPr>
          <a:lstStyle/>
          <a:p>
            <a:r>
              <a:rPr lang="en-US" dirty="0" err="1" smtClean="0"/>
              <a:t>nonPoliceCaliforniaLogical</a:t>
            </a:r>
            <a:endParaRPr lang="en-US" dirty="0"/>
          </a:p>
        </p:txBody>
      </p:sp>
      <p:sp>
        <p:nvSpPr>
          <p:cNvPr id="52" name="TextBox 51"/>
          <p:cNvSpPr txBox="1"/>
          <p:nvPr/>
        </p:nvSpPr>
        <p:spPr>
          <a:xfrm>
            <a:off x="2304288" y="4974336"/>
            <a:ext cx="1676806" cy="369332"/>
          </a:xfrm>
          <a:prstGeom prst="rect">
            <a:avLst/>
          </a:prstGeom>
          <a:noFill/>
        </p:spPr>
        <p:txBody>
          <a:bodyPr wrap="none" rtlCol="0">
            <a:spAutoFit/>
          </a:bodyPr>
          <a:lstStyle/>
          <a:p>
            <a:r>
              <a:rPr lang="en-US" dirty="0" smtClean="0"/>
              <a:t>Call you Dr. Rice</a:t>
            </a:r>
            <a:endParaRPr lang="en-US" dirty="0"/>
          </a:p>
        </p:txBody>
      </p:sp>
      <p:sp>
        <p:nvSpPr>
          <p:cNvPr id="54" name="Right Arrow 53"/>
          <p:cNvSpPr/>
          <p:nvPr/>
        </p:nvSpPr>
        <p:spPr>
          <a:xfrm rot="12658897">
            <a:off x="3660344" y="5182445"/>
            <a:ext cx="564509"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6200000">
            <a:off x="1349348" y="3446092"/>
            <a:ext cx="2159007"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6548" y="5884480"/>
            <a:ext cx="444361" cy="444361"/>
          </a:xfrm>
          <a:prstGeom prst="rect">
            <a:avLst/>
          </a:prstGeom>
        </p:spPr>
      </p:pic>
      <p:sp>
        <p:nvSpPr>
          <p:cNvPr id="59" name="Right Arrow 58"/>
          <p:cNvSpPr/>
          <p:nvPr/>
        </p:nvSpPr>
        <p:spPr>
          <a:xfrm rot="2020750">
            <a:off x="4659953" y="5577792"/>
            <a:ext cx="564509"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rot="10300875">
            <a:off x="2647049" y="5980850"/>
            <a:ext cx="2712660"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9405" y="5343668"/>
            <a:ext cx="1080745" cy="369332"/>
          </a:xfrm>
          <a:prstGeom prst="rect">
            <a:avLst/>
          </a:prstGeom>
          <a:noFill/>
        </p:spPr>
        <p:txBody>
          <a:bodyPr wrap="none" rtlCol="0">
            <a:spAutoFit/>
          </a:bodyPr>
          <a:lstStyle/>
          <a:p>
            <a:r>
              <a:rPr lang="en-US" dirty="0" smtClean="0"/>
              <a:t>FBI:WMD</a:t>
            </a:r>
            <a:endParaRPr lang="en-US" dirty="0"/>
          </a:p>
        </p:txBody>
      </p:sp>
    </p:spTree>
    <p:extLst>
      <p:ext uri="{BB962C8B-B14F-4D97-AF65-F5344CB8AC3E}">
        <p14:creationId xmlns:p14="http://schemas.microsoft.com/office/powerpoint/2010/main" val="2573197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Tree>
    <p:extLst>
      <p:ext uri="{BB962C8B-B14F-4D97-AF65-F5344CB8AC3E}">
        <p14:creationId xmlns:p14="http://schemas.microsoft.com/office/powerpoint/2010/main" val="2785364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9953283" y="-378831"/>
            <a:ext cx="2215671" cy="1569660"/>
          </a:xfrm>
          <a:prstGeom prst="rect">
            <a:avLst/>
          </a:prstGeom>
          <a:noFill/>
        </p:spPr>
        <p:txBody>
          <a:bodyPr wrap="none" rtlCol="0">
            <a:spAutoFit/>
          </a:bodyPr>
          <a:lstStyle/>
          <a:p>
            <a:r>
              <a:rPr lang="en-US" sz="9600" b="1" dirty="0" smtClean="0"/>
              <a:t>J-10</a:t>
            </a:r>
            <a:endParaRPr lang="en-US" sz="9600"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638" y="1465674"/>
            <a:ext cx="1083769" cy="1083769"/>
          </a:xfrm>
          <a:prstGeom prst="rect">
            <a:avLst/>
          </a:prstGeom>
        </p:spPr>
      </p:pic>
      <p:sp>
        <p:nvSpPr>
          <p:cNvPr id="56" name="TextBox 55"/>
          <p:cNvSpPr txBox="1"/>
          <p:nvPr/>
        </p:nvSpPr>
        <p:spPr>
          <a:xfrm>
            <a:off x="39405" y="5343668"/>
            <a:ext cx="1080745" cy="369332"/>
          </a:xfrm>
          <a:prstGeom prst="rect">
            <a:avLst/>
          </a:prstGeom>
          <a:noFill/>
        </p:spPr>
        <p:txBody>
          <a:bodyPr wrap="none" rtlCol="0">
            <a:spAutoFit/>
          </a:bodyPr>
          <a:lstStyle/>
          <a:p>
            <a:r>
              <a:rPr lang="en-US" dirty="0" smtClean="0"/>
              <a:t>FBI:WMD</a:t>
            </a:r>
            <a:endParaRPr lang="en-US" dirty="0"/>
          </a:p>
        </p:txBody>
      </p:sp>
      <p:sp>
        <p:nvSpPr>
          <p:cNvPr id="45" name="TextBox 44"/>
          <p:cNvSpPr txBox="1"/>
          <p:nvPr/>
        </p:nvSpPr>
        <p:spPr>
          <a:xfrm>
            <a:off x="2873535" y="160338"/>
            <a:ext cx="1080745" cy="369332"/>
          </a:xfrm>
          <a:prstGeom prst="rect">
            <a:avLst/>
          </a:prstGeom>
          <a:noFill/>
        </p:spPr>
        <p:txBody>
          <a:bodyPr wrap="none" rtlCol="0">
            <a:spAutoFit/>
          </a:bodyPr>
          <a:lstStyle/>
          <a:p>
            <a:r>
              <a:rPr lang="en-US" dirty="0" smtClean="0"/>
              <a:t>FBI:WMD</a:t>
            </a:r>
            <a:endParaRPr lang="en-US" dirty="0"/>
          </a:p>
        </p:txBody>
      </p:sp>
      <p:cxnSp>
        <p:nvCxnSpPr>
          <p:cNvPr id="58" name="Straight Connector 57"/>
          <p:cNvCxnSpPr/>
          <p:nvPr/>
        </p:nvCxnSpPr>
        <p:spPr>
          <a:xfrm>
            <a:off x="4503638" y="1178847"/>
            <a:ext cx="1251816" cy="137059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076460" y="1125481"/>
            <a:ext cx="5099643" cy="369332"/>
          </a:xfrm>
          <a:prstGeom prst="rect">
            <a:avLst/>
          </a:prstGeom>
          <a:noFill/>
        </p:spPr>
        <p:txBody>
          <a:bodyPr wrap="square" rtlCol="0">
            <a:spAutoFit/>
          </a:bodyPr>
          <a:lstStyle/>
          <a:p>
            <a:r>
              <a:rPr lang="en-US" dirty="0" smtClean="0"/>
              <a:t>Jobs/jobs/</a:t>
            </a:r>
            <a:r>
              <a:rPr lang="en-US" dirty="0" err="1" smtClean="0"/>
              <a:t>meiers</a:t>
            </a:r>
            <a:r>
              <a:rPr lang="en-US" dirty="0" smtClean="0"/>
              <a:t>/</a:t>
            </a:r>
            <a:r>
              <a:rPr lang="en-US" dirty="0" err="1" smtClean="0"/>
              <a:t>meiers</a:t>
            </a:r>
            <a:r>
              <a:rPr lang="en-US" dirty="0" smtClean="0"/>
              <a:t>/</a:t>
            </a:r>
            <a:r>
              <a:rPr lang="en-US" dirty="0" err="1" smtClean="0"/>
              <a:t>emiers</a:t>
            </a:r>
            <a:r>
              <a:rPr lang="en-US" dirty="0" smtClean="0"/>
              <a:t>/</a:t>
            </a:r>
            <a:r>
              <a:rPr lang="en-US" dirty="0" err="1" smtClean="0"/>
              <a:t>meiers</a:t>
            </a:r>
            <a:endParaRPr lang="en-US" dirty="0"/>
          </a:p>
        </p:txBody>
      </p:sp>
      <p:pic>
        <p:nvPicPr>
          <p:cNvPr id="16386" name="Picture 2" descr="oracle in ironman 2 | Maikwento Lang :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8796" y="2237486"/>
            <a:ext cx="2665645" cy="19992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791856" y="1559345"/>
            <a:ext cx="209550" cy="304800"/>
          </a:xfrm>
          <a:prstGeom prst="rect">
            <a:avLst/>
          </a:prstGeom>
        </p:spPr>
      </p:pic>
      <p:sp>
        <p:nvSpPr>
          <p:cNvPr id="4" name="TextBox 3"/>
          <p:cNvSpPr txBox="1"/>
          <p:nvPr/>
        </p:nvSpPr>
        <p:spPr>
          <a:xfrm>
            <a:off x="8266176" y="1559345"/>
            <a:ext cx="4979633" cy="646331"/>
          </a:xfrm>
          <a:prstGeom prst="rect">
            <a:avLst/>
          </a:prstGeom>
          <a:noFill/>
        </p:spPr>
        <p:txBody>
          <a:bodyPr wrap="none" rtlCol="0">
            <a:spAutoFit/>
          </a:bodyPr>
          <a:lstStyle/>
          <a:p>
            <a:r>
              <a:rPr lang="en-US" strike="sngStrike" dirty="0" smtClean="0"/>
              <a:t>William burke, Poster INTERNET PAYMENT</a:t>
            </a:r>
          </a:p>
          <a:p>
            <a:r>
              <a:rPr lang="en-US" strike="sngStrike" dirty="0" smtClean="0"/>
              <a:t>James </a:t>
            </a:r>
            <a:r>
              <a:rPr lang="en-US" strike="sngStrike" dirty="0" err="1" smtClean="0"/>
              <a:t>chom</a:t>
            </a:r>
            <a:r>
              <a:rPr lang="en-US" strike="sngStrike" dirty="0" smtClean="0"/>
              <a:t> WSAM copy engineer </a:t>
            </a:r>
            <a:r>
              <a:rPr lang="en-US" strike="sngStrike" dirty="0" err="1" smtClean="0"/>
              <a:t>james</a:t>
            </a:r>
            <a:r>
              <a:rPr lang="en-US" strike="sngStrike" dirty="0" smtClean="0"/>
              <a:t>, database</a:t>
            </a:r>
            <a:endParaRPr lang="en-US" strike="sngStrike" dirty="0"/>
          </a:p>
        </p:txBody>
      </p:sp>
      <p:cxnSp>
        <p:nvCxnSpPr>
          <p:cNvPr id="9" name="Straight Connector 8"/>
          <p:cNvCxnSpPr/>
          <p:nvPr/>
        </p:nvCxnSpPr>
        <p:spPr>
          <a:xfrm flipV="1">
            <a:off x="5755454" y="2064465"/>
            <a:ext cx="3729922" cy="217225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6460" y="895249"/>
            <a:ext cx="862287" cy="369332"/>
          </a:xfrm>
          <a:prstGeom prst="rect">
            <a:avLst/>
          </a:prstGeom>
          <a:noFill/>
        </p:spPr>
        <p:txBody>
          <a:bodyPr wrap="none" rtlCol="0">
            <a:spAutoFit/>
          </a:bodyPr>
          <a:lstStyle/>
          <a:p>
            <a:r>
              <a:rPr lang="en-US" dirty="0" smtClean="0"/>
              <a:t>33-way</a:t>
            </a:r>
            <a:endParaRPr lang="en-US" dirty="0"/>
          </a:p>
        </p:txBody>
      </p:sp>
      <p:cxnSp>
        <p:nvCxnSpPr>
          <p:cNvPr id="21" name="Straight Connector 20"/>
          <p:cNvCxnSpPr>
            <a:stCxn id="14" idx="1"/>
          </p:cNvCxnSpPr>
          <p:nvPr/>
        </p:nvCxnSpPr>
        <p:spPr>
          <a:xfrm>
            <a:off x="6076460" y="1079915"/>
            <a:ext cx="862287" cy="9893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279136" y="641445"/>
            <a:ext cx="2609112" cy="369332"/>
          </a:xfrm>
          <a:prstGeom prst="rect">
            <a:avLst/>
          </a:prstGeom>
          <a:noFill/>
        </p:spPr>
        <p:txBody>
          <a:bodyPr wrap="none" rtlCol="0">
            <a:spAutoFit/>
          </a:bodyPr>
          <a:lstStyle/>
          <a:p>
            <a:r>
              <a:rPr lang="en-US" dirty="0" err="1" smtClean="0"/>
              <a:t>WWI.Al</a:t>
            </a:r>
            <a:r>
              <a:rPr lang="en-US" dirty="0" smtClean="0"/>
              <a:t> </a:t>
            </a:r>
            <a:r>
              <a:rPr lang="en-US" dirty="0" err="1" smtClean="0"/>
              <a:t>Kaidea</a:t>
            </a:r>
            <a:r>
              <a:rPr lang="en-US" dirty="0" smtClean="0"/>
              <a:t> HAMBURF</a:t>
            </a:r>
            <a:endParaRPr lang="en-US" dirty="0"/>
          </a:p>
        </p:txBody>
      </p:sp>
      <p:cxnSp>
        <p:nvCxnSpPr>
          <p:cNvPr id="27" name="Straight Connector 26"/>
          <p:cNvCxnSpPr/>
          <p:nvPr/>
        </p:nvCxnSpPr>
        <p:spPr>
          <a:xfrm>
            <a:off x="5852160" y="750113"/>
            <a:ext cx="1086587" cy="179933"/>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286741" y="419961"/>
            <a:ext cx="2716065" cy="369332"/>
          </a:xfrm>
          <a:prstGeom prst="rect">
            <a:avLst/>
          </a:prstGeom>
          <a:noFill/>
        </p:spPr>
        <p:txBody>
          <a:bodyPr wrap="none" rtlCol="0">
            <a:spAutoFit/>
          </a:bodyPr>
          <a:lstStyle/>
          <a:p>
            <a:r>
              <a:rPr lang="en-US" dirty="0" err="1" smtClean="0"/>
              <a:t>WWI.nonPoliceAfira</a:t>
            </a:r>
            <a:r>
              <a:rPr lang="en-US" dirty="0" smtClean="0"/>
              <a:t>(pipes)</a:t>
            </a:r>
            <a:endParaRPr lang="en-US" dirty="0"/>
          </a:p>
        </p:txBody>
      </p:sp>
      <p:cxnSp>
        <p:nvCxnSpPr>
          <p:cNvPr id="40" name="Straight Connector 39"/>
          <p:cNvCxnSpPr/>
          <p:nvPr/>
        </p:nvCxnSpPr>
        <p:spPr>
          <a:xfrm>
            <a:off x="7351776" y="419961"/>
            <a:ext cx="440080" cy="590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059936" y="4486656"/>
            <a:ext cx="7620000" cy="60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4191406" y="918686"/>
            <a:ext cx="7620000" cy="60960"/>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191406" y="3060192"/>
            <a:ext cx="1660754" cy="719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4194048" y="3132615"/>
            <a:ext cx="1658112" cy="526838"/>
          </a:xfrm>
          <a:custGeom>
            <a:avLst/>
            <a:gdLst>
              <a:gd name="connsiteX0" fmla="*/ 0 w 1658112"/>
              <a:gd name="connsiteY0" fmla="*/ 390873 h 526838"/>
              <a:gd name="connsiteX1" fmla="*/ 48768 w 1658112"/>
              <a:gd name="connsiteY1" fmla="*/ 378681 h 526838"/>
              <a:gd name="connsiteX2" fmla="*/ 207264 w 1658112"/>
              <a:gd name="connsiteY2" fmla="*/ 729 h 526838"/>
              <a:gd name="connsiteX3" fmla="*/ 268224 w 1658112"/>
              <a:gd name="connsiteY3" fmla="*/ 488409 h 526838"/>
              <a:gd name="connsiteX4" fmla="*/ 487680 w 1658112"/>
              <a:gd name="connsiteY4" fmla="*/ 256761 h 526838"/>
              <a:gd name="connsiteX5" fmla="*/ 573024 w 1658112"/>
              <a:gd name="connsiteY5" fmla="*/ 281145 h 526838"/>
              <a:gd name="connsiteX6" fmla="*/ 743712 w 1658112"/>
              <a:gd name="connsiteY6" fmla="*/ 524985 h 526838"/>
              <a:gd name="connsiteX7" fmla="*/ 816864 w 1658112"/>
              <a:gd name="connsiteY7" fmla="*/ 134841 h 526838"/>
              <a:gd name="connsiteX8" fmla="*/ 1024128 w 1658112"/>
              <a:gd name="connsiteY8" fmla="*/ 329913 h 526838"/>
              <a:gd name="connsiteX9" fmla="*/ 1072896 w 1658112"/>
              <a:gd name="connsiteY9" fmla="*/ 451833 h 526838"/>
              <a:gd name="connsiteX10" fmla="*/ 1219200 w 1658112"/>
              <a:gd name="connsiteY10" fmla="*/ 122649 h 526838"/>
              <a:gd name="connsiteX11" fmla="*/ 1389888 w 1658112"/>
              <a:gd name="connsiteY11" fmla="*/ 293337 h 526838"/>
              <a:gd name="connsiteX12" fmla="*/ 1475232 w 1658112"/>
              <a:gd name="connsiteY12" fmla="*/ 512793 h 526838"/>
              <a:gd name="connsiteX13" fmla="*/ 1572768 w 1658112"/>
              <a:gd name="connsiteY13" fmla="*/ 415257 h 526838"/>
              <a:gd name="connsiteX14" fmla="*/ 1633728 w 1658112"/>
              <a:gd name="connsiteY14" fmla="*/ 305529 h 526838"/>
              <a:gd name="connsiteX15" fmla="*/ 1658112 w 1658112"/>
              <a:gd name="connsiteY15" fmla="*/ 268953 h 52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8112" h="526838">
                <a:moveTo>
                  <a:pt x="0" y="390873"/>
                </a:moveTo>
                <a:cubicBezTo>
                  <a:pt x="7112" y="417289"/>
                  <a:pt x="14224" y="443705"/>
                  <a:pt x="48768" y="378681"/>
                </a:cubicBezTo>
                <a:cubicBezTo>
                  <a:pt x="83312" y="313657"/>
                  <a:pt x="170688" y="-17559"/>
                  <a:pt x="207264" y="729"/>
                </a:cubicBezTo>
                <a:cubicBezTo>
                  <a:pt x="243840" y="19017"/>
                  <a:pt x="221488" y="445737"/>
                  <a:pt x="268224" y="488409"/>
                </a:cubicBezTo>
                <a:cubicBezTo>
                  <a:pt x="314960" y="531081"/>
                  <a:pt x="436880" y="291305"/>
                  <a:pt x="487680" y="256761"/>
                </a:cubicBezTo>
                <a:cubicBezTo>
                  <a:pt x="538480" y="222217"/>
                  <a:pt x="530352" y="236441"/>
                  <a:pt x="573024" y="281145"/>
                </a:cubicBezTo>
                <a:cubicBezTo>
                  <a:pt x="615696" y="325849"/>
                  <a:pt x="703072" y="549369"/>
                  <a:pt x="743712" y="524985"/>
                </a:cubicBezTo>
                <a:cubicBezTo>
                  <a:pt x="784352" y="500601"/>
                  <a:pt x="770128" y="167353"/>
                  <a:pt x="816864" y="134841"/>
                </a:cubicBezTo>
                <a:cubicBezTo>
                  <a:pt x="863600" y="102329"/>
                  <a:pt x="981456" y="277081"/>
                  <a:pt x="1024128" y="329913"/>
                </a:cubicBezTo>
                <a:cubicBezTo>
                  <a:pt x="1066800" y="382745"/>
                  <a:pt x="1040384" y="486377"/>
                  <a:pt x="1072896" y="451833"/>
                </a:cubicBezTo>
                <a:cubicBezTo>
                  <a:pt x="1105408" y="417289"/>
                  <a:pt x="1166368" y="149065"/>
                  <a:pt x="1219200" y="122649"/>
                </a:cubicBezTo>
                <a:cubicBezTo>
                  <a:pt x="1272032" y="96233"/>
                  <a:pt x="1347216" y="228313"/>
                  <a:pt x="1389888" y="293337"/>
                </a:cubicBezTo>
                <a:cubicBezTo>
                  <a:pt x="1432560" y="358361"/>
                  <a:pt x="1444752" y="492473"/>
                  <a:pt x="1475232" y="512793"/>
                </a:cubicBezTo>
                <a:cubicBezTo>
                  <a:pt x="1505712" y="533113"/>
                  <a:pt x="1546352" y="449801"/>
                  <a:pt x="1572768" y="415257"/>
                </a:cubicBezTo>
                <a:cubicBezTo>
                  <a:pt x="1599184" y="380713"/>
                  <a:pt x="1633728" y="305529"/>
                  <a:pt x="1633728" y="305529"/>
                </a:cubicBezTo>
                <a:cubicBezTo>
                  <a:pt x="1647952" y="281145"/>
                  <a:pt x="1653032" y="275049"/>
                  <a:pt x="1658112" y="2689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a:off x="3852672" y="3132615"/>
            <a:ext cx="338734" cy="15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578546" y="2699250"/>
            <a:ext cx="1225720" cy="369332"/>
          </a:xfrm>
          <a:prstGeom prst="rect">
            <a:avLst/>
          </a:prstGeom>
          <a:noFill/>
        </p:spPr>
        <p:txBody>
          <a:bodyPr wrap="none" rtlCol="0">
            <a:spAutoFit/>
          </a:bodyPr>
          <a:lstStyle/>
          <a:p>
            <a:r>
              <a:rPr lang="en-US" dirty="0"/>
              <a:t>technology</a:t>
            </a:r>
          </a:p>
        </p:txBody>
      </p:sp>
      <p:sp>
        <p:nvSpPr>
          <p:cNvPr id="72" name="Rectangle 71"/>
          <p:cNvSpPr/>
          <p:nvPr/>
        </p:nvSpPr>
        <p:spPr>
          <a:xfrm>
            <a:off x="3852672" y="3879643"/>
            <a:ext cx="1962332" cy="923330"/>
          </a:xfrm>
          <a:prstGeom prst="rect">
            <a:avLst/>
          </a:prstGeom>
        </p:spPr>
        <p:txBody>
          <a:bodyPr wrap="none">
            <a:spAutoFit/>
          </a:bodyPr>
          <a:lstStyle/>
          <a:p>
            <a:r>
              <a:rPr lang="en-US" dirty="0" smtClean="0"/>
              <a:t>Movie</a:t>
            </a:r>
          </a:p>
          <a:p>
            <a:endParaRPr lang="en-US" dirty="0"/>
          </a:p>
          <a:p>
            <a:r>
              <a:rPr lang="en-US" dirty="0" err="1" smtClean="0"/>
              <a:t>Samy</a:t>
            </a:r>
            <a:r>
              <a:rPr lang="en-US" dirty="0" smtClean="0"/>
              <a:t> </a:t>
            </a:r>
            <a:r>
              <a:rPr lang="en-US" dirty="0" err="1" smtClean="0"/>
              <a:t>davis</a:t>
            </a:r>
            <a:r>
              <a:rPr lang="en-US" dirty="0" smtClean="0"/>
              <a:t> </a:t>
            </a:r>
            <a:r>
              <a:rPr lang="en-US" dirty="0" err="1" smtClean="0"/>
              <a:t>jr</a:t>
            </a:r>
            <a:r>
              <a:rPr lang="en-US" dirty="0" smtClean="0"/>
              <a:t>/</a:t>
            </a:r>
            <a:r>
              <a:rPr lang="en-US" dirty="0" err="1" smtClean="0"/>
              <a:t>laura</a:t>
            </a:r>
            <a:endParaRPr lang="en-US" dirty="0"/>
          </a:p>
        </p:txBody>
      </p:sp>
      <p:cxnSp>
        <p:nvCxnSpPr>
          <p:cNvPr id="74" name="Straight Connector 73"/>
          <p:cNvCxnSpPr/>
          <p:nvPr/>
        </p:nvCxnSpPr>
        <p:spPr>
          <a:xfrm flipV="1">
            <a:off x="3578546" y="4547616"/>
            <a:ext cx="2273614" cy="158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67" idx="3"/>
          </p:cNvCxnSpPr>
          <p:nvPr/>
        </p:nvCxnSpPr>
        <p:spPr>
          <a:xfrm flipV="1">
            <a:off x="4191406" y="3621024"/>
            <a:ext cx="270866" cy="37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690194" y="4735854"/>
            <a:ext cx="3114763" cy="646331"/>
          </a:xfrm>
          <a:prstGeom prst="rect">
            <a:avLst/>
          </a:prstGeom>
        </p:spPr>
        <p:txBody>
          <a:bodyPr wrap="none">
            <a:spAutoFit/>
          </a:bodyPr>
          <a:lstStyle/>
          <a:p>
            <a:r>
              <a:rPr lang="en-US" dirty="0"/>
              <a:t>iron man landing other </a:t>
            </a:r>
            <a:r>
              <a:rPr lang="en-US" dirty="0" smtClean="0"/>
              <a:t>country</a:t>
            </a:r>
          </a:p>
          <a:p>
            <a:r>
              <a:rPr lang="en-US" dirty="0" smtClean="0"/>
              <a:t>Other guy landing</a:t>
            </a:r>
            <a:endParaRPr lang="en-US" dirty="0"/>
          </a:p>
        </p:txBody>
      </p:sp>
      <p:sp>
        <p:nvSpPr>
          <p:cNvPr id="79" name="TextBox 78"/>
          <p:cNvSpPr txBox="1"/>
          <p:nvPr/>
        </p:nvSpPr>
        <p:spPr>
          <a:xfrm>
            <a:off x="1834974" y="2699250"/>
            <a:ext cx="1718356" cy="1200329"/>
          </a:xfrm>
          <a:prstGeom prst="rect">
            <a:avLst/>
          </a:prstGeom>
          <a:noFill/>
        </p:spPr>
        <p:txBody>
          <a:bodyPr wrap="none" rtlCol="0">
            <a:spAutoFit/>
          </a:bodyPr>
          <a:lstStyle/>
          <a:p>
            <a:r>
              <a:rPr lang="en-US" dirty="0" smtClean="0"/>
              <a:t>Netflix contracts</a:t>
            </a:r>
          </a:p>
          <a:p>
            <a:endParaRPr lang="en-US" dirty="0"/>
          </a:p>
          <a:p>
            <a:r>
              <a:rPr lang="en-US" dirty="0" smtClean="0"/>
              <a:t>Pope </a:t>
            </a:r>
          </a:p>
          <a:p>
            <a:r>
              <a:rPr lang="en-US" dirty="0" smtClean="0"/>
              <a:t>  peter 0 A.D</a:t>
            </a:r>
            <a:endParaRPr lang="en-US" dirty="0"/>
          </a:p>
        </p:txBody>
      </p:sp>
      <p:cxnSp>
        <p:nvCxnSpPr>
          <p:cNvPr id="83" name="Straight Connector 82"/>
          <p:cNvCxnSpPr>
            <a:endCxn id="70" idx="1"/>
          </p:cNvCxnSpPr>
          <p:nvPr/>
        </p:nvCxnSpPr>
        <p:spPr>
          <a:xfrm>
            <a:off x="1834974" y="2883916"/>
            <a:ext cx="1743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743456" y="3396034"/>
            <a:ext cx="1044018" cy="12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778443" y="3652039"/>
            <a:ext cx="1473346" cy="276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571816" y="4925568"/>
            <a:ext cx="3730168" cy="3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690194" y="5059019"/>
            <a:ext cx="2061260" cy="28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4022039" y="5699177"/>
            <a:ext cx="7620000" cy="60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3413907" y="2699250"/>
            <a:ext cx="2662553" cy="164205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6" name="Picture 95"/>
          <p:cNvPicPr>
            <a:picLocks noChangeAspect="1"/>
          </p:cNvPicPr>
          <p:nvPr/>
        </p:nvPicPr>
        <p:blipFill>
          <a:blip r:embed="rId6"/>
          <a:stretch>
            <a:fillRect/>
          </a:stretch>
        </p:blipFill>
        <p:spPr>
          <a:xfrm>
            <a:off x="9811369" y="2583023"/>
            <a:ext cx="857250" cy="1276350"/>
          </a:xfrm>
          <a:prstGeom prst="rect">
            <a:avLst/>
          </a:prstGeom>
        </p:spPr>
      </p:pic>
      <p:sp>
        <p:nvSpPr>
          <p:cNvPr id="97" name="TextBox 96"/>
          <p:cNvSpPr txBox="1"/>
          <p:nvPr/>
        </p:nvSpPr>
        <p:spPr>
          <a:xfrm>
            <a:off x="10936224" y="2583023"/>
            <a:ext cx="3195170" cy="646331"/>
          </a:xfrm>
          <a:prstGeom prst="rect">
            <a:avLst/>
          </a:prstGeom>
          <a:noFill/>
        </p:spPr>
        <p:txBody>
          <a:bodyPr wrap="none" rtlCol="0">
            <a:spAutoFit/>
          </a:bodyPr>
          <a:lstStyle/>
          <a:p>
            <a:r>
              <a:rPr lang="en-US" dirty="0" smtClean="0"/>
              <a:t>1988 </a:t>
            </a:r>
            <a:r>
              <a:rPr lang="en-US" dirty="0" err="1" smtClean="0"/>
              <a:t>Sovient</a:t>
            </a:r>
            <a:r>
              <a:rPr lang="en-US" dirty="0" smtClean="0"/>
              <a:t> </a:t>
            </a:r>
            <a:r>
              <a:rPr lang="en-US" dirty="0" err="1" smtClean="0"/>
              <a:t>uionn</a:t>
            </a:r>
            <a:endParaRPr lang="en-US" dirty="0" smtClean="0"/>
          </a:p>
          <a:p>
            <a:r>
              <a:rPr lang="en-US" dirty="0" smtClean="0"/>
              <a:t>2013/4 </a:t>
            </a:r>
            <a:r>
              <a:rPr lang="en-US" dirty="0" err="1" smtClean="0"/>
              <a:t>ibm.damiler.apple.touch</a:t>
            </a:r>
            <a:endParaRPr lang="en-US" dirty="0"/>
          </a:p>
        </p:txBody>
      </p:sp>
      <p:cxnSp>
        <p:nvCxnSpPr>
          <p:cNvPr id="99" name="Straight Connector 98"/>
          <p:cNvCxnSpPr/>
          <p:nvPr/>
        </p:nvCxnSpPr>
        <p:spPr>
          <a:xfrm flipH="1" flipV="1">
            <a:off x="10936224" y="2699250"/>
            <a:ext cx="2401824"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11046782" y="3068582"/>
            <a:ext cx="308461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81825" y="3528148"/>
            <a:ext cx="996222" cy="557884"/>
          </a:xfrm>
          <a:prstGeom prst="rect">
            <a:avLst/>
          </a:prstGeom>
        </p:spPr>
      </p:pic>
      <p:cxnSp>
        <p:nvCxnSpPr>
          <p:cNvPr id="104" name="Straight Connector 103"/>
          <p:cNvCxnSpPr/>
          <p:nvPr/>
        </p:nvCxnSpPr>
        <p:spPr>
          <a:xfrm flipV="1">
            <a:off x="10936224" y="3459761"/>
            <a:ext cx="1255776" cy="77695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8"/>
          <a:stretch>
            <a:fillRect/>
          </a:stretch>
        </p:blipFill>
        <p:spPr>
          <a:xfrm>
            <a:off x="3578546" y="6082317"/>
            <a:ext cx="428571" cy="428571"/>
          </a:xfrm>
          <a:prstGeom prst="rect">
            <a:avLst/>
          </a:prstGeom>
        </p:spPr>
      </p:pic>
      <p:cxnSp>
        <p:nvCxnSpPr>
          <p:cNvPr id="107" name="Straight Connector 106"/>
          <p:cNvCxnSpPr/>
          <p:nvPr/>
        </p:nvCxnSpPr>
        <p:spPr>
          <a:xfrm>
            <a:off x="3133344" y="5937504"/>
            <a:ext cx="1670922" cy="694944"/>
          </a:xfrm>
          <a:prstGeom prst="line">
            <a:avLst/>
          </a:prstGeom>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4445767" y="5891809"/>
            <a:ext cx="3442481" cy="646331"/>
          </a:xfrm>
          <a:prstGeom prst="rect">
            <a:avLst/>
          </a:prstGeom>
          <a:noFill/>
        </p:spPr>
        <p:txBody>
          <a:bodyPr wrap="none" rtlCol="0">
            <a:spAutoFit/>
          </a:bodyPr>
          <a:lstStyle/>
          <a:p>
            <a:r>
              <a:rPr lang="en-US" dirty="0" smtClean="0"/>
              <a:t>1988 Soviet Union: </a:t>
            </a:r>
            <a:r>
              <a:rPr lang="en-US" dirty="0" err="1" smtClean="0"/>
              <a:t>Grapics</a:t>
            </a:r>
            <a:r>
              <a:rPr lang="en-US" dirty="0" smtClean="0"/>
              <a:t> review </a:t>
            </a:r>
          </a:p>
          <a:p>
            <a:r>
              <a:rPr lang="en-US" dirty="0"/>
              <a:t>	</a:t>
            </a:r>
            <a:r>
              <a:rPr lang="en-US" dirty="0" smtClean="0"/>
              <a:t>Famous Mike Ty son</a:t>
            </a:r>
            <a:endParaRPr lang="en-US" dirty="0"/>
          </a:p>
        </p:txBody>
      </p:sp>
      <p:cxnSp>
        <p:nvCxnSpPr>
          <p:cNvPr id="110" name="Straight Connector 109"/>
          <p:cNvCxnSpPr/>
          <p:nvPr/>
        </p:nvCxnSpPr>
        <p:spPr>
          <a:xfrm flipH="1">
            <a:off x="4445767" y="6082317"/>
            <a:ext cx="3555640" cy="14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5129546" y="6296602"/>
            <a:ext cx="2442270" cy="181597"/>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4415673" y="5697724"/>
            <a:ext cx="5863849" cy="369332"/>
          </a:xfrm>
          <a:prstGeom prst="rect">
            <a:avLst/>
          </a:prstGeom>
          <a:noFill/>
        </p:spPr>
        <p:txBody>
          <a:bodyPr wrap="none" rtlCol="0">
            <a:spAutoFit/>
          </a:bodyPr>
          <a:lstStyle/>
          <a:p>
            <a:r>
              <a:rPr lang="en-US" dirty="0" smtClean="0"/>
              <a:t>0.00001 FREE(PIZZA) </a:t>
            </a:r>
            <a:r>
              <a:rPr lang="en-US" dirty="0" err="1" smtClean="0"/>
              <a:t>Grafiphis</a:t>
            </a:r>
            <a:r>
              <a:rPr lang="en-US" dirty="0" smtClean="0"/>
              <a:t> Review ( silent </a:t>
            </a:r>
            <a:r>
              <a:rPr lang="en-US" dirty="0" err="1" smtClean="0"/>
              <a:t>desciprt</a:t>
            </a:r>
            <a:r>
              <a:rPr lang="en-US" dirty="0" smtClean="0"/>
              <a:t> Tyson)</a:t>
            </a:r>
            <a:endParaRPr lang="en-US" dirty="0"/>
          </a:p>
        </p:txBody>
      </p:sp>
      <p:cxnSp>
        <p:nvCxnSpPr>
          <p:cNvPr id="116" name="Straight Connector 115"/>
          <p:cNvCxnSpPr/>
          <p:nvPr/>
        </p:nvCxnSpPr>
        <p:spPr>
          <a:xfrm flipH="1">
            <a:off x="6507603" y="5882390"/>
            <a:ext cx="4050669" cy="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9619488" y="2426208"/>
            <a:ext cx="1049131" cy="1810512"/>
          </a:xfrm>
          <a:prstGeom prst="line">
            <a:avLst/>
          </a:prstGeom>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1834974" y="4863155"/>
            <a:ext cx="3174202" cy="923330"/>
          </a:xfrm>
          <a:prstGeom prst="rect">
            <a:avLst/>
          </a:prstGeom>
          <a:noFill/>
        </p:spPr>
        <p:txBody>
          <a:bodyPr wrap="none" rtlCol="0">
            <a:spAutoFit/>
          </a:bodyPr>
          <a:lstStyle/>
          <a:p>
            <a:r>
              <a:rPr lang="en-US" dirty="0" smtClean="0"/>
              <a:t>SQ.FRANLKIN: </a:t>
            </a:r>
            <a:r>
              <a:rPr lang="en-US" dirty="0" err="1" smtClean="0"/>
              <a:t>Cocaion</a:t>
            </a:r>
            <a:r>
              <a:rPr lang="en-US" dirty="0" smtClean="0"/>
              <a:t> cowboys</a:t>
            </a:r>
          </a:p>
          <a:p>
            <a:r>
              <a:rPr lang="en-US" dirty="0"/>
              <a:t> </a:t>
            </a:r>
            <a:r>
              <a:rPr lang="en-US" dirty="0" smtClean="0"/>
              <a:t>  - hidden waterfalls </a:t>
            </a:r>
            <a:r>
              <a:rPr lang="en-US" dirty="0" err="1" smtClean="0"/>
              <a:t>marin</a:t>
            </a:r>
            <a:endParaRPr lang="en-US" dirty="0" smtClean="0"/>
          </a:p>
          <a:p>
            <a:r>
              <a:rPr lang="en-US" dirty="0" smtClean="0"/>
              <a:t> - first mountain bike</a:t>
            </a:r>
            <a:endParaRPr lang="en-US" dirty="0"/>
          </a:p>
        </p:txBody>
      </p:sp>
      <p:cxnSp>
        <p:nvCxnSpPr>
          <p:cNvPr id="121" name="Straight Connector 120"/>
          <p:cNvCxnSpPr/>
          <p:nvPr/>
        </p:nvCxnSpPr>
        <p:spPr>
          <a:xfrm flipH="1">
            <a:off x="3251789" y="5059019"/>
            <a:ext cx="2173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2084832" y="5324820"/>
            <a:ext cx="2719434" cy="18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1834974" y="5592400"/>
            <a:ext cx="2187065" cy="17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5286741" y="3972156"/>
            <a:ext cx="4464713" cy="107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84" name="TextBox 16383"/>
          <p:cNvSpPr txBox="1"/>
          <p:nvPr/>
        </p:nvSpPr>
        <p:spPr>
          <a:xfrm>
            <a:off x="5377238" y="4918870"/>
            <a:ext cx="593432" cy="369332"/>
          </a:xfrm>
          <a:prstGeom prst="rect">
            <a:avLst/>
          </a:prstGeom>
          <a:noFill/>
        </p:spPr>
        <p:txBody>
          <a:bodyPr wrap="none" rtlCol="0">
            <a:spAutoFit/>
          </a:bodyPr>
          <a:lstStyle/>
          <a:p>
            <a:r>
              <a:rPr lang="en-US" dirty="0" smtClean="0"/>
              <a:t>0.01</a:t>
            </a:r>
            <a:endParaRPr lang="en-US" dirty="0"/>
          </a:p>
        </p:txBody>
      </p:sp>
      <p:sp>
        <p:nvSpPr>
          <p:cNvPr id="16385" name="TextBox 16384"/>
          <p:cNvSpPr txBox="1"/>
          <p:nvPr/>
        </p:nvSpPr>
        <p:spPr>
          <a:xfrm>
            <a:off x="4009940" y="-83675"/>
            <a:ext cx="3305649" cy="646331"/>
          </a:xfrm>
          <a:prstGeom prst="rect">
            <a:avLst/>
          </a:prstGeom>
          <a:noFill/>
        </p:spPr>
        <p:txBody>
          <a:bodyPr wrap="none" rtlCol="0">
            <a:spAutoFit/>
          </a:bodyPr>
          <a:lstStyle/>
          <a:p>
            <a:r>
              <a:rPr lang="en-US" strike="sngStrike" dirty="0" smtClean="0"/>
              <a:t>SOVIET UNION(TYSON</a:t>
            </a:r>
            <a:r>
              <a:rPr lang="en-US" dirty="0" smtClean="0"/>
              <a:t>)</a:t>
            </a:r>
          </a:p>
          <a:p>
            <a:r>
              <a:rPr lang="en-US" dirty="0"/>
              <a:t> </a:t>
            </a:r>
            <a:r>
              <a:rPr lang="en-US" dirty="0" smtClean="0"/>
              <a:t> WWI.§187 </a:t>
            </a:r>
            <a:r>
              <a:rPr lang="en-US" strike="sngStrike" dirty="0" smtClean="0"/>
              <a:t>Dr. Zetsche </a:t>
            </a:r>
            <a:r>
              <a:rPr lang="en-US" strike="sngStrike" dirty="0" err="1" smtClean="0"/>
              <a:t>Avg</a:t>
            </a:r>
            <a:r>
              <a:rPr lang="en-US" strike="sngStrike" dirty="0" smtClean="0"/>
              <a:t> ( </a:t>
            </a:r>
            <a:r>
              <a:rPr lang="en-US" strike="sngStrike" dirty="0" err="1" smtClean="0"/>
              <a:t>Sisi</a:t>
            </a:r>
            <a:r>
              <a:rPr lang="en-US" dirty="0" smtClean="0"/>
              <a:t>)</a:t>
            </a:r>
            <a:endParaRPr lang="en-US" dirty="0"/>
          </a:p>
        </p:txBody>
      </p:sp>
    </p:spTree>
    <p:extLst>
      <p:ext uri="{BB962C8B-B14F-4D97-AF65-F5344CB8AC3E}">
        <p14:creationId xmlns:p14="http://schemas.microsoft.com/office/powerpoint/2010/main" val="3445953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8648" y="3532092"/>
            <a:ext cx="2619375" cy="1743075"/>
          </a:xfrm>
        </p:spPr>
      </p:pic>
      <p:sp>
        <p:nvSpPr>
          <p:cNvPr id="5" name="TextBox 4"/>
          <p:cNvSpPr txBox="1"/>
          <p:nvPr/>
        </p:nvSpPr>
        <p:spPr>
          <a:xfrm>
            <a:off x="5852160" y="2414016"/>
            <a:ext cx="511679" cy="369332"/>
          </a:xfrm>
          <a:prstGeom prst="rect">
            <a:avLst/>
          </a:prstGeom>
          <a:noFill/>
        </p:spPr>
        <p:txBody>
          <a:bodyPr wrap="none" rtlCol="0">
            <a:spAutoFit/>
          </a:bodyPr>
          <a:lstStyle/>
          <a:p>
            <a:r>
              <a:rPr lang="en-US" strike="sngStrike" dirty="0" smtClean="0"/>
              <a:t>SISI</a:t>
            </a:r>
            <a:endParaRPr lang="en-US" strike="sngStrike" dirty="0"/>
          </a:p>
        </p:txBody>
      </p:sp>
      <p:cxnSp>
        <p:nvCxnSpPr>
          <p:cNvPr id="7" name="Straight Connector 6"/>
          <p:cNvCxnSpPr/>
          <p:nvPr/>
        </p:nvCxnSpPr>
        <p:spPr>
          <a:xfrm>
            <a:off x="4840224" y="2987040"/>
            <a:ext cx="3889248" cy="2755392"/>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6138" y="1630745"/>
            <a:ext cx="1083769" cy="1083769"/>
          </a:xfrm>
          <a:prstGeom prst="rect">
            <a:avLst/>
          </a:prstGeom>
        </p:spPr>
      </p:pic>
      <p:sp>
        <p:nvSpPr>
          <p:cNvPr id="9" name="TextBox 8"/>
          <p:cNvSpPr txBox="1"/>
          <p:nvPr/>
        </p:nvSpPr>
        <p:spPr>
          <a:xfrm>
            <a:off x="7498080" y="1280160"/>
            <a:ext cx="829073" cy="369332"/>
          </a:xfrm>
          <a:prstGeom prst="rect">
            <a:avLst/>
          </a:prstGeom>
          <a:noFill/>
        </p:spPr>
        <p:txBody>
          <a:bodyPr wrap="none" rtlCol="0">
            <a:spAutoFit/>
          </a:bodyPr>
          <a:lstStyle/>
          <a:p>
            <a:r>
              <a:rPr lang="en-US" dirty="0" smtClean="0"/>
              <a:t>JUSTIN</a:t>
            </a:r>
            <a:endParaRPr lang="en-US" dirty="0"/>
          </a:p>
        </p:txBody>
      </p:sp>
      <p:sp>
        <p:nvSpPr>
          <p:cNvPr id="10" name="TextBox 9"/>
          <p:cNvSpPr txBox="1"/>
          <p:nvPr/>
        </p:nvSpPr>
        <p:spPr>
          <a:xfrm>
            <a:off x="7083552" y="365760"/>
            <a:ext cx="564898" cy="369332"/>
          </a:xfrm>
          <a:prstGeom prst="rect">
            <a:avLst/>
          </a:prstGeom>
          <a:noFill/>
        </p:spPr>
        <p:txBody>
          <a:bodyPr wrap="none" rtlCol="0">
            <a:spAutoFit/>
          </a:bodyPr>
          <a:lstStyle/>
          <a:p>
            <a:r>
              <a:rPr lang="en-US" b="1" dirty="0" smtClean="0"/>
              <a:t>ALG</a:t>
            </a:r>
            <a:endParaRPr lang="en-US" b="1" dirty="0"/>
          </a:p>
        </p:txBody>
      </p:sp>
      <p:cxnSp>
        <p:nvCxnSpPr>
          <p:cNvPr id="12" name="Straight Connector 11"/>
          <p:cNvCxnSpPr/>
          <p:nvPr/>
        </p:nvCxnSpPr>
        <p:spPr>
          <a:xfrm>
            <a:off x="7266138" y="1109472"/>
            <a:ext cx="1597446" cy="2023872"/>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229343" y="1464826"/>
            <a:ext cx="1546477" cy="369332"/>
          </a:xfrm>
          <a:prstGeom prst="rect">
            <a:avLst/>
          </a:prstGeom>
          <a:noFill/>
        </p:spPr>
        <p:txBody>
          <a:bodyPr wrap="square" rtlCol="0">
            <a:spAutoFit/>
          </a:bodyPr>
          <a:lstStyle/>
          <a:p>
            <a:r>
              <a:rPr lang="en-US" dirty="0" smtClean="0"/>
              <a:t>FRANZ</a:t>
            </a:r>
            <a:endParaRPr lang="en-US" dirty="0"/>
          </a:p>
        </p:txBody>
      </p:sp>
      <p:sp>
        <p:nvSpPr>
          <p:cNvPr id="14" name="TextBox 13"/>
          <p:cNvSpPr txBox="1"/>
          <p:nvPr/>
        </p:nvSpPr>
        <p:spPr>
          <a:xfrm>
            <a:off x="1959502" y="1783872"/>
            <a:ext cx="2338269" cy="369332"/>
          </a:xfrm>
          <a:prstGeom prst="rect">
            <a:avLst/>
          </a:prstGeom>
          <a:noFill/>
        </p:spPr>
        <p:txBody>
          <a:bodyPr wrap="none" rtlCol="0">
            <a:spAutoFit/>
          </a:bodyPr>
          <a:lstStyle/>
          <a:p>
            <a:r>
              <a:rPr lang="en-US" dirty="0" smtClean="0"/>
              <a:t>sw.-de   </a:t>
            </a:r>
            <a:r>
              <a:rPr lang="en-US" dirty="0" err="1" smtClean="0"/>
              <a:t>ipx</a:t>
            </a:r>
            <a:r>
              <a:rPr lang="en-US" dirty="0" smtClean="0"/>
              <a:t> </a:t>
            </a:r>
            <a:r>
              <a:rPr lang="en-US" dirty="0" err="1" smtClean="0"/>
              <a:t>sw-us.</a:t>
            </a:r>
            <a:r>
              <a:rPr lang="en-US" strike="sngStrike" dirty="0" err="1" smtClean="0"/>
              <a:t>marx</a:t>
            </a:r>
            <a:endParaRPr lang="en-US" strike="sngStrike" dirty="0"/>
          </a:p>
        </p:txBody>
      </p:sp>
      <p:sp>
        <p:nvSpPr>
          <p:cNvPr id="15" name="Chevron 14"/>
          <p:cNvSpPr/>
          <p:nvPr/>
        </p:nvSpPr>
        <p:spPr>
          <a:xfrm>
            <a:off x="1901896" y="957072"/>
            <a:ext cx="694944" cy="724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p:cNvSpPr/>
          <p:nvPr/>
        </p:nvSpPr>
        <p:spPr>
          <a:xfrm>
            <a:off x="2407920" y="1005102"/>
            <a:ext cx="694944" cy="724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3060283" y="1005102"/>
            <a:ext cx="694944" cy="724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hevron 17"/>
          <p:cNvSpPr/>
          <p:nvPr/>
        </p:nvSpPr>
        <p:spPr>
          <a:xfrm>
            <a:off x="2657856" y="957072"/>
            <a:ext cx="694944" cy="724686"/>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a:off x="3602827" y="965371"/>
            <a:ext cx="694944" cy="724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1078992" y="652272"/>
            <a:ext cx="652743" cy="369332"/>
          </a:xfrm>
          <a:prstGeom prst="rect">
            <a:avLst/>
          </a:prstGeom>
          <a:noFill/>
        </p:spPr>
        <p:txBody>
          <a:bodyPr wrap="none" rtlCol="0">
            <a:spAutoFit/>
          </a:bodyPr>
          <a:lstStyle/>
          <a:p>
            <a:r>
              <a:rPr lang="en-US" dirty="0" smtClean="0"/>
              <a:t>WWI</a:t>
            </a:r>
            <a:endParaRPr lang="en-US" dirty="0"/>
          </a:p>
        </p:txBody>
      </p:sp>
      <p:cxnSp>
        <p:nvCxnSpPr>
          <p:cNvPr id="22" name="Straight Connector 21"/>
          <p:cNvCxnSpPr/>
          <p:nvPr/>
        </p:nvCxnSpPr>
        <p:spPr>
          <a:xfrm flipH="1">
            <a:off x="1959502" y="735092"/>
            <a:ext cx="1795725" cy="994696"/>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18989" y="2682069"/>
            <a:ext cx="6096000" cy="646331"/>
          </a:xfrm>
          <a:prstGeom prst="rect">
            <a:avLst/>
          </a:prstGeom>
        </p:spPr>
        <p:txBody>
          <a:bodyPr>
            <a:spAutoFit/>
          </a:bodyPr>
          <a:lstStyle/>
          <a:p>
            <a:r>
              <a:rPr lang="en-US" dirty="0"/>
              <a:t>https://www.baden-wuerttemberg.de/de/unser-land/landesverfassung</a:t>
            </a:r>
          </a:p>
        </p:txBody>
      </p:sp>
      <p:sp>
        <p:nvSpPr>
          <p:cNvPr id="24" name="TextBox 23"/>
          <p:cNvSpPr txBox="1"/>
          <p:nvPr/>
        </p:nvSpPr>
        <p:spPr>
          <a:xfrm>
            <a:off x="1078992" y="2425730"/>
            <a:ext cx="2844305" cy="369332"/>
          </a:xfrm>
          <a:prstGeom prst="rect">
            <a:avLst/>
          </a:prstGeom>
          <a:noFill/>
        </p:spPr>
        <p:txBody>
          <a:bodyPr wrap="none" rtlCol="0">
            <a:spAutoFit/>
          </a:bodyPr>
          <a:lstStyle/>
          <a:p>
            <a:r>
              <a:rPr lang="en-US" dirty="0" smtClean="0"/>
              <a:t>State </a:t>
            </a:r>
            <a:r>
              <a:rPr lang="en-US" dirty="0" err="1" smtClean="0"/>
              <a:t>Constiatoin</a:t>
            </a:r>
            <a:r>
              <a:rPr lang="en-US" dirty="0" smtClean="0"/>
              <a:t>  (DEFAULT)</a:t>
            </a:r>
            <a:endParaRPr lang="en-US" dirty="0"/>
          </a:p>
        </p:txBody>
      </p:sp>
      <p:sp>
        <p:nvSpPr>
          <p:cNvPr id="25" name="TextBox 24"/>
          <p:cNvSpPr txBox="1"/>
          <p:nvPr/>
        </p:nvSpPr>
        <p:spPr>
          <a:xfrm>
            <a:off x="975360" y="2172629"/>
            <a:ext cx="2469459" cy="369332"/>
          </a:xfrm>
          <a:prstGeom prst="rect">
            <a:avLst/>
          </a:prstGeom>
          <a:noFill/>
        </p:spPr>
        <p:txBody>
          <a:bodyPr wrap="none" rtlCol="0">
            <a:spAutoFit/>
          </a:bodyPr>
          <a:lstStyle/>
          <a:p>
            <a:r>
              <a:rPr lang="en-US" dirty="0" smtClean="0"/>
              <a:t>COUNTRY CONSTITUION</a:t>
            </a:r>
            <a:endParaRPr lang="en-US" dirty="0"/>
          </a:p>
        </p:txBody>
      </p:sp>
      <p:cxnSp>
        <p:nvCxnSpPr>
          <p:cNvPr id="27" name="Straight Connector 26"/>
          <p:cNvCxnSpPr/>
          <p:nvPr/>
        </p:nvCxnSpPr>
        <p:spPr>
          <a:xfrm flipH="1">
            <a:off x="4297771" y="1667171"/>
            <a:ext cx="1103239" cy="7105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059680" y="2088805"/>
            <a:ext cx="591829" cy="369332"/>
          </a:xfrm>
          <a:prstGeom prst="rect">
            <a:avLst/>
          </a:prstGeom>
          <a:noFill/>
        </p:spPr>
        <p:txBody>
          <a:bodyPr wrap="none" rtlCol="0">
            <a:spAutoFit/>
          </a:bodyPr>
          <a:lstStyle/>
          <a:p>
            <a:r>
              <a:rPr lang="en-US" dirty="0" smtClean="0"/>
              <a:t>PIPE</a:t>
            </a:r>
            <a:endParaRPr lang="en-US" dirty="0"/>
          </a:p>
        </p:txBody>
      </p:sp>
      <p:cxnSp>
        <p:nvCxnSpPr>
          <p:cNvPr id="30" name="Straight Connector 29"/>
          <p:cNvCxnSpPr/>
          <p:nvPr/>
        </p:nvCxnSpPr>
        <p:spPr>
          <a:xfrm>
            <a:off x="4706112" y="1630745"/>
            <a:ext cx="945397" cy="1152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093288" y="1367445"/>
            <a:ext cx="2319898" cy="941448"/>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501144" y="5597145"/>
            <a:ext cx="8826775" cy="1015663"/>
          </a:xfrm>
          <a:prstGeom prst="rect">
            <a:avLst/>
          </a:prstGeom>
          <a:noFill/>
        </p:spPr>
        <p:txBody>
          <a:bodyPr wrap="none" rtlCol="0">
            <a:spAutoFit/>
          </a:bodyPr>
          <a:lstStyle/>
          <a:p>
            <a:r>
              <a:rPr lang="en-US" sz="6000" b="1" dirty="0" err="1" smtClean="0"/>
              <a:t>nonPoliceDoucmetnLogical</a:t>
            </a:r>
            <a:endParaRPr lang="en-US" sz="6000" b="1" dirty="0"/>
          </a:p>
        </p:txBody>
      </p:sp>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37" name="Right Arrow 36"/>
          <p:cNvSpPr/>
          <p:nvPr/>
        </p:nvSpPr>
        <p:spPr>
          <a:xfrm rot="9235601">
            <a:off x="3018587" y="1529351"/>
            <a:ext cx="3125584" cy="533978"/>
          </a:xfrm>
          <a:prstGeom prst="rightArrow">
            <a:avLst>
              <a:gd name="adj1" fmla="val 50000"/>
              <a:gd name="adj2" fmla="val 55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338058" y="5568792"/>
            <a:ext cx="6004401" cy="369332"/>
          </a:xfrm>
          <a:prstGeom prst="rect">
            <a:avLst/>
          </a:prstGeom>
          <a:noFill/>
        </p:spPr>
        <p:txBody>
          <a:bodyPr wrap="none" rtlCol="0">
            <a:spAutoFit/>
          </a:bodyPr>
          <a:lstStyle/>
          <a:p>
            <a:r>
              <a:rPr lang="en-US" dirty="0" smtClean="0"/>
              <a:t>0.1 THEY RUN AND CONUSE STAT AND COUNTYR here. In Texas</a:t>
            </a:r>
            <a:endParaRPr lang="en-US" dirty="0"/>
          </a:p>
        </p:txBody>
      </p:sp>
      <p:cxnSp>
        <p:nvCxnSpPr>
          <p:cNvPr id="40" name="Straight Connector 39"/>
          <p:cNvCxnSpPr>
            <a:stCxn id="38" idx="1"/>
          </p:cNvCxnSpPr>
          <p:nvPr/>
        </p:nvCxnSpPr>
        <p:spPr>
          <a:xfrm>
            <a:off x="2338058" y="5753458"/>
            <a:ext cx="61963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7168896" y="1367445"/>
            <a:ext cx="1365504" cy="1058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366001" y="1464826"/>
            <a:ext cx="11683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3" idx="2"/>
          </p:cNvCxnSpPr>
          <p:nvPr/>
        </p:nvCxnSpPr>
        <p:spPr>
          <a:xfrm>
            <a:off x="9229343" y="1464826"/>
            <a:ext cx="773239" cy="369332"/>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475" y="1800225"/>
            <a:ext cx="2305050" cy="3257550"/>
          </a:xfrm>
          <a:prstGeom prst="rect">
            <a:avLst/>
          </a:prstGeom>
        </p:spPr>
      </p:pic>
    </p:spTree>
    <p:extLst>
      <p:ext uri="{BB962C8B-B14F-4D97-AF65-F5344CB8AC3E}">
        <p14:creationId xmlns:p14="http://schemas.microsoft.com/office/powerpoint/2010/main" val="3022071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616974" y="3270"/>
            <a:ext cx="652743" cy="369332"/>
          </a:xfrm>
          <a:prstGeom prst="rect">
            <a:avLst/>
          </a:prstGeom>
          <a:noFill/>
        </p:spPr>
        <p:txBody>
          <a:bodyPr wrap="none" rtlCol="0">
            <a:spAutoFit/>
          </a:bodyPr>
          <a:lstStyle/>
          <a:p>
            <a:r>
              <a:rPr lang="en-US" dirty="0" smtClean="0"/>
              <a:t>WWI</a:t>
            </a:r>
            <a:endParaRPr lang="en-US" dirty="0"/>
          </a:p>
        </p:txBody>
      </p: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sp>
        <p:nvSpPr>
          <p:cNvPr id="3" name="TextBox 2"/>
          <p:cNvSpPr txBox="1"/>
          <p:nvPr/>
        </p:nvSpPr>
        <p:spPr>
          <a:xfrm>
            <a:off x="5900928" y="1840992"/>
            <a:ext cx="766557" cy="369332"/>
          </a:xfrm>
          <a:prstGeom prst="rect">
            <a:avLst/>
          </a:prstGeom>
          <a:noFill/>
        </p:spPr>
        <p:txBody>
          <a:bodyPr wrap="none" rtlCol="0">
            <a:spAutoFit/>
          </a:bodyPr>
          <a:lstStyle/>
          <a:p>
            <a:r>
              <a:rPr lang="en-US" dirty="0" smtClean="0"/>
              <a:t>PUMP</a:t>
            </a:r>
            <a:endParaRPr lang="en-US" dirty="0"/>
          </a:p>
        </p:txBody>
      </p:sp>
      <p:cxnSp>
        <p:nvCxnSpPr>
          <p:cNvPr id="11" name="Straight Connector 10"/>
          <p:cNvCxnSpPr>
            <a:endCxn id="3" idx="3"/>
          </p:cNvCxnSpPr>
          <p:nvPr/>
        </p:nvCxnSpPr>
        <p:spPr>
          <a:xfrm>
            <a:off x="6053441" y="2025658"/>
            <a:ext cx="614044"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539" y="2880692"/>
            <a:ext cx="1000125" cy="1171575"/>
          </a:xfrm>
          <a:prstGeom prst="rect">
            <a:avLst/>
          </a:prstGeom>
        </p:spPr>
      </p:pic>
      <p:sp>
        <p:nvSpPr>
          <p:cNvPr id="26" name="TextBox 25"/>
          <p:cNvSpPr txBox="1"/>
          <p:nvPr/>
        </p:nvSpPr>
        <p:spPr>
          <a:xfrm>
            <a:off x="7167547" y="3023616"/>
            <a:ext cx="722505" cy="369332"/>
          </a:xfrm>
          <a:prstGeom prst="rect">
            <a:avLst/>
          </a:prstGeom>
          <a:noFill/>
        </p:spPr>
        <p:txBody>
          <a:bodyPr wrap="none" rtlCol="0">
            <a:spAutoFit/>
          </a:bodyPr>
          <a:lstStyle/>
          <a:p>
            <a:r>
              <a:rPr lang="en-US" dirty="0" smtClean="0"/>
              <a:t>STATE</a:t>
            </a:r>
            <a:endParaRPr lang="en-US" dirty="0"/>
          </a:p>
        </p:txBody>
      </p:sp>
      <p:cxnSp>
        <p:nvCxnSpPr>
          <p:cNvPr id="41" name="Straight Connector 40"/>
          <p:cNvCxnSpPr/>
          <p:nvPr/>
        </p:nvCxnSpPr>
        <p:spPr>
          <a:xfrm flipH="1">
            <a:off x="9285480" y="1430631"/>
            <a:ext cx="1103239" cy="7105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265920" y="1267968"/>
            <a:ext cx="593432" cy="369332"/>
          </a:xfrm>
          <a:prstGeom prst="rect">
            <a:avLst/>
          </a:prstGeom>
          <a:noFill/>
        </p:spPr>
        <p:txBody>
          <a:bodyPr wrap="none" rtlCol="0">
            <a:spAutoFit/>
          </a:bodyPr>
          <a:lstStyle/>
          <a:p>
            <a:r>
              <a:rPr lang="en-US" dirty="0" smtClean="0"/>
              <a:t>Pipe</a:t>
            </a:r>
            <a:endParaRPr lang="en-US" dirty="0"/>
          </a:p>
        </p:txBody>
      </p:sp>
      <p:pic>
        <p:nvPicPr>
          <p:cNvPr id="43" name="Picture 42"/>
          <p:cNvPicPr>
            <a:picLocks noChangeAspect="1"/>
          </p:cNvPicPr>
          <p:nvPr/>
        </p:nvPicPr>
        <p:blipFill>
          <a:blip r:embed="rId6"/>
          <a:stretch>
            <a:fillRect/>
          </a:stretch>
        </p:blipFill>
        <p:spPr>
          <a:xfrm>
            <a:off x="10245451" y="1978332"/>
            <a:ext cx="1143099" cy="1368896"/>
          </a:xfrm>
          <a:prstGeom prst="rect">
            <a:avLst/>
          </a:prstGeom>
        </p:spPr>
      </p:pic>
      <p:cxnSp>
        <p:nvCxnSpPr>
          <p:cNvPr id="34" name="Straight Connector 33"/>
          <p:cNvCxnSpPr/>
          <p:nvPr/>
        </p:nvCxnSpPr>
        <p:spPr>
          <a:xfrm>
            <a:off x="8936736" y="1129546"/>
            <a:ext cx="12192" cy="2299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468018" y="1021604"/>
            <a:ext cx="0" cy="2672572"/>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965" y="3478183"/>
            <a:ext cx="1209675" cy="1209675"/>
          </a:xfrm>
          <a:prstGeom prst="rect">
            <a:avLst/>
          </a:prstGeom>
        </p:spPr>
      </p:pic>
      <p:pic>
        <p:nvPicPr>
          <p:cNvPr id="49" name="Picture 48"/>
          <p:cNvPicPr>
            <a:picLocks noChangeAspect="1"/>
          </p:cNvPicPr>
          <p:nvPr/>
        </p:nvPicPr>
        <p:blipFill>
          <a:blip r:embed="rId8"/>
          <a:stretch>
            <a:fillRect/>
          </a:stretch>
        </p:blipFill>
        <p:spPr>
          <a:xfrm>
            <a:off x="9901233" y="3466480"/>
            <a:ext cx="1018034" cy="1155194"/>
          </a:xfrm>
          <a:prstGeom prst="rect">
            <a:avLst/>
          </a:prstGeom>
        </p:spPr>
      </p:pic>
      <p:cxnSp>
        <p:nvCxnSpPr>
          <p:cNvPr id="50" name="Straight Connector 49"/>
          <p:cNvCxnSpPr/>
          <p:nvPr/>
        </p:nvCxnSpPr>
        <p:spPr>
          <a:xfrm flipH="1">
            <a:off x="4800030" y="5949696"/>
            <a:ext cx="2637090" cy="1412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925568" y="5425440"/>
            <a:ext cx="2255746" cy="369332"/>
          </a:xfrm>
          <a:prstGeom prst="rect">
            <a:avLst/>
          </a:prstGeom>
          <a:noFill/>
        </p:spPr>
        <p:txBody>
          <a:bodyPr wrap="none" rtlCol="0">
            <a:spAutoFit/>
          </a:bodyPr>
          <a:lstStyle/>
          <a:p>
            <a:r>
              <a:rPr lang="en-US" dirty="0" smtClean="0"/>
              <a:t>PENIS RED PIPE PUMP</a:t>
            </a:r>
            <a:endParaRPr lang="en-US" dirty="0"/>
          </a:p>
        </p:txBody>
      </p:sp>
      <p:cxnSp>
        <p:nvCxnSpPr>
          <p:cNvPr id="54" name="Straight Connector 53"/>
          <p:cNvCxnSpPr>
            <a:stCxn id="52" idx="1"/>
            <a:endCxn id="52" idx="3"/>
          </p:cNvCxnSpPr>
          <p:nvPr/>
        </p:nvCxnSpPr>
        <p:spPr>
          <a:xfrm>
            <a:off x="4925568" y="5610106"/>
            <a:ext cx="2255746"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0705093" y="12192"/>
            <a:ext cx="1390702" cy="369332"/>
          </a:xfrm>
          <a:prstGeom prst="rect">
            <a:avLst/>
          </a:prstGeom>
          <a:noFill/>
        </p:spPr>
        <p:txBody>
          <a:bodyPr wrap="none" rtlCol="0">
            <a:spAutoFit/>
          </a:bodyPr>
          <a:lstStyle/>
          <a:p>
            <a:r>
              <a:rPr lang="en-US" b="1" dirty="0" smtClean="0"/>
              <a:t>ATOMCLOCK</a:t>
            </a:r>
            <a:endParaRPr lang="en-US" b="1" dirty="0"/>
          </a:p>
        </p:txBody>
      </p:sp>
      <p:sp>
        <p:nvSpPr>
          <p:cNvPr id="56" name="TextBox 55"/>
          <p:cNvSpPr txBox="1"/>
          <p:nvPr/>
        </p:nvSpPr>
        <p:spPr>
          <a:xfrm>
            <a:off x="5010912" y="5108448"/>
            <a:ext cx="1722523" cy="369332"/>
          </a:xfrm>
          <a:prstGeom prst="rect">
            <a:avLst/>
          </a:prstGeom>
          <a:noFill/>
        </p:spPr>
        <p:txBody>
          <a:bodyPr wrap="none" rtlCol="0">
            <a:spAutoFit/>
          </a:bodyPr>
          <a:lstStyle/>
          <a:p>
            <a:r>
              <a:rPr lang="en-US" dirty="0" err="1" smtClean="0"/>
              <a:t>Sovit</a:t>
            </a:r>
            <a:r>
              <a:rPr lang="en-US" dirty="0" smtClean="0"/>
              <a:t> union(dell)</a:t>
            </a:r>
            <a:endParaRPr lang="en-US" dirty="0"/>
          </a:p>
        </p:txBody>
      </p:sp>
      <p:cxnSp>
        <p:nvCxnSpPr>
          <p:cNvPr id="58" name="Straight Connector 57"/>
          <p:cNvCxnSpPr>
            <a:stCxn id="56" idx="1"/>
          </p:cNvCxnSpPr>
          <p:nvPr/>
        </p:nvCxnSpPr>
        <p:spPr>
          <a:xfrm>
            <a:off x="5010912" y="5293114"/>
            <a:ext cx="2426208"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609733" y="5097150"/>
            <a:ext cx="5423944" cy="369332"/>
          </a:xfrm>
          <a:prstGeom prst="rect">
            <a:avLst/>
          </a:prstGeom>
          <a:noFill/>
        </p:spPr>
        <p:txBody>
          <a:bodyPr wrap="square" rtlCol="0">
            <a:spAutoFit/>
          </a:bodyPr>
          <a:lstStyle/>
          <a:p>
            <a:r>
              <a:rPr lang="en-US" dirty="0" err="1" smtClean="0"/>
              <a:t>Client.Harrausment</a:t>
            </a:r>
            <a:r>
              <a:rPr lang="en-US" dirty="0" smtClean="0"/>
              <a:t> Medical Center</a:t>
            </a:r>
            <a:endParaRPr lang="en-US" dirty="0"/>
          </a:p>
        </p:txBody>
      </p:sp>
      <p:cxnSp>
        <p:nvCxnSpPr>
          <p:cNvPr id="61" name="Straight Connector 60"/>
          <p:cNvCxnSpPr>
            <a:endCxn id="56" idx="1"/>
          </p:cNvCxnSpPr>
          <p:nvPr/>
        </p:nvCxnSpPr>
        <p:spPr>
          <a:xfrm flipH="1">
            <a:off x="5010912" y="5281816"/>
            <a:ext cx="5364434" cy="11298"/>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9"/>
          <a:stretch>
            <a:fillRect/>
          </a:stretch>
        </p:blipFill>
        <p:spPr>
          <a:xfrm>
            <a:off x="4885822" y="215226"/>
            <a:ext cx="1952381" cy="1276190"/>
          </a:xfrm>
          <a:prstGeom prst="rect">
            <a:avLst/>
          </a:prstGeom>
          <a:ln>
            <a:solidFill>
              <a:schemeClr val="tx1"/>
            </a:solidFill>
          </a:ln>
        </p:spPr>
      </p:pic>
      <p:pic>
        <p:nvPicPr>
          <p:cNvPr id="63" name="Picture 62"/>
          <p:cNvPicPr>
            <a:picLocks noChangeAspect="1"/>
          </p:cNvPicPr>
          <p:nvPr/>
        </p:nvPicPr>
        <p:blipFill>
          <a:blip r:embed="rId10"/>
          <a:stretch>
            <a:fillRect/>
          </a:stretch>
        </p:blipFill>
        <p:spPr>
          <a:xfrm>
            <a:off x="7415133" y="667079"/>
            <a:ext cx="773954" cy="878542"/>
          </a:xfrm>
          <a:prstGeom prst="rect">
            <a:avLst/>
          </a:prstGeom>
        </p:spPr>
      </p:pic>
      <p:cxnSp>
        <p:nvCxnSpPr>
          <p:cNvPr id="70" name="Straight Connector 69"/>
          <p:cNvCxnSpPr/>
          <p:nvPr/>
        </p:nvCxnSpPr>
        <p:spPr>
          <a:xfrm>
            <a:off x="7693129" y="4222847"/>
            <a:ext cx="2695590" cy="8633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802111" y="3429000"/>
            <a:ext cx="640599" cy="68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5571744" y="1545621"/>
            <a:ext cx="1161691" cy="236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997044" y="1738461"/>
            <a:ext cx="668947" cy="180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204804" y="1884300"/>
            <a:ext cx="412170" cy="84483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90" name="Object 89"/>
          <p:cNvGraphicFramePr>
            <a:graphicFrameLocks noChangeAspect="1"/>
          </p:cNvGraphicFramePr>
          <p:nvPr>
            <p:extLst>
              <p:ext uri="{D42A27DB-BD31-4B8C-83A1-F6EECF244321}">
                <p14:modId xmlns:p14="http://schemas.microsoft.com/office/powerpoint/2010/main" val="2850144023"/>
              </p:ext>
            </p:extLst>
          </p:nvPr>
        </p:nvGraphicFramePr>
        <p:xfrm>
          <a:off x="3002280" y="5108448"/>
          <a:ext cx="1066800" cy="1047750"/>
        </p:xfrm>
        <a:graphic>
          <a:graphicData uri="http://schemas.openxmlformats.org/presentationml/2006/ole">
            <mc:AlternateContent xmlns:mc="http://schemas.openxmlformats.org/markup-compatibility/2006">
              <mc:Choice xmlns:v="urn:schemas-microsoft-com:vml" Requires="v">
                <p:oleObj spid="_x0000_s28679" name="Bitmap Image" r:id="rId11" imgW="1066680" imgH="1047600" progId="Paint.Picture">
                  <p:embed/>
                </p:oleObj>
              </mc:Choice>
              <mc:Fallback>
                <p:oleObj name="Bitmap Image" r:id="rId11" imgW="1066680" imgH="1047600" progId="Paint.Picture">
                  <p:embed/>
                  <p:pic>
                    <p:nvPicPr>
                      <p:cNvPr id="0" name=""/>
                      <p:cNvPicPr/>
                      <p:nvPr/>
                    </p:nvPicPr>
                    <p:blipFill>
                      <a:blip r:embed="rId12"/>
                      <a:stretch>
                        <a:fillRect/>
                      </a:stretch>
                    </p:blipFill>
                    <p:spPr>
                      <a:xfrm>
                        <a:off x="3002280" y="5108448"/>
                        <a:ext cx="1066800" cy="1047750"/>
                      </a:xfrm>
                      <a:prstGeom prst="rect">
                        <a:avLst/>
                      </a:prstGeom>
                    </p:spPr>
                  </p:pic>
                </p:oleObj>
              </mc:Fallback>
            </mc:AlternateContent>
          </a:graphicData>
        </a:graphic>
      </p:graphicFrame>
      <p:cxnSp>
        <p:nvCxnSpPr>
          <p:cNvPr id="92" name="Straight Connector 91"/>
          <p:cNvCxnSpPr/>
          <p:nvPr/>
        </p:nvCxnSpPr>
        <p:spPr>
          <a:xfrm flipV="1">
            <a:off x="3002280" y="5281816"/>
            <a:ext cx="1411224" cy="682008"/>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497312" y="4278857"/>
            <a:ext cx="716863" cy="369332"/>
          </a:xfrm>
          <a:prstGeom prst="rect">
            <a:avLst/>
          </a:prstGeom>
          <a:noFill/>
        </p:spPr>
        <p:txBody>
          <a:bodyPr wrap="none" rtlCol="0">
            <a:spAutoFit/>
          </a:bodyPr>
          <a:lstStyle/>
          <a:p>
            <a:r>
              <a:rPr lang="en-US" dirty="0" smtClean="0"/>
              <a:t>.</a:t>
            </a:r>
            <a:r>
              <a:rPr lang="en-US" strike="sngStrike" dirty="0" err="1" smtClean="0"/>
              <a:t>marx</a:t>
            </a:r>
            <a:endParaRPr lang="en-US" strike="sngStrike" dirty="0"/>
          </a:p>
        </p:txBody>
      </p:sp>
      <p:sp>
        <p:nvSpPr>
          <p:cNvPr id="94" name="Rectangle 93"/>
          <p:cNvSpPr/>
          <p:nvPr/>
        </p:nvSpPr>
        <p:spPr>
          <a:xfrm>
            <a:off x="6959165" y="4037523"/>
            <a:ext cx="659155" cy="369332"/>
          </a:xfrm>
          <a:prstGeom prst="rect">
            <a:avLst/>
          </a:prstGeom>
        </p:spPr>
        <p:txBody>
          <a:bodyPr wrap="none">
            <a:spAutoFit/>
          </a:bodyPr>
          <a:lstStyle/>
          <a:p>
            <a:r>
              <a:rPr lang="en-US" strike="sngStrike" dirty="0" err="1"/>
              <a:t>marx</a:t>
            </a:r>
            <a:endParaRPr lang="en-US" dirty="0"/>
          </a:p>
        </p:txBody>
      </p:sp>
      <p:sp>
        <p:nvSpPr>
          <p:cNvPr id="95" name="TextBox 94"/>
          <p:cNvSpPr txBox="1"/>
          <p:nvPr/>
        </p:nvSpPr>
        <p:spPr>
          <a:xfrm>
            <a:off x="4581146" y="14717"/>
            <a:ext cx="859531" cy="369332"/>
          </a:xfrm>
          <a:prstGeom prst="rect">
            <a:avLst/>
          </a:prstGeom>
          <a:noFill/>
        </p:spPr>
        <p:txBody>
          <a:bodyPr wrap="none" rtlCol="0">
            <a:spAutoFit/>
          </a:bodyPr>
          <a:lstStyle/>
          <a:p>
            <a:r>
              <a:rPr lang="en-US" dirty="0" smtClean="0"/>
              <a:t>2013/4</a:t>
            </a:r>
            <a:endParaRPr lang="en-US" dirty="0"/>
          </a:p>
        </p:txBody>
      </p:sp>
      <p:sp>
        <p:nvSpPr>
          <p:cNvPr id="96" name="TextBox 95"/>
          <p:cNvSpPr txBox="1"/>
          <p:nvPr/>
        </p:nvSpPr>
        <p:spPr>
          <a:xfrm>
            <a:off x="2913888" y="4828032"/>
            <a:ext cx="2171300" cy="369332"/>
          </a:xfrm>
          <a:prstGeom prst="rect">
            <a:avLst/>
          </a:prstGeom>
          <a:noFill/>
        </p:spPr>
        <p:txBody>
          <a:bodyPr wrap="none" rtlCol="0">
            <a:spAutoFit/>
          </a:bodyPr>
          <a:lstStyle/>
          <a:p>
            <a:r>
              <a:rPr lang="en-US" dirty="0" smtClean="0"/>
              <a:t>1991.JOHNSON.</a:t>
            </a:r>
            <a:r>
              <a:rPr lang="en-US" strike="sngStrike" dirty="0" smtClean="0"/>
              <a:t>marx</a:t>
            </a:r>
            <a:endParaRPr lang="en-US" strike="sngStrike" dirty="0"/>
          </a:p>
        </p:txBody>
      </p:sp>
      <p:sp>
        <p:nvSpPr>
          <p:cNvPr id="97" name="TextBox 96"/>
          <p:cNvSpPr txBox="1"/>
          <p:nvPr/>
        </p:nvSpPr>
        <p:spPr>
          <a:xfrm>
            <a:off x="4719588" y="6156198"/>
            <a:ext cx="1560171" cy="369332"/>
          </a:xfrm>
          <a:prstGeom prst="rect">
            <a:avLst/>
          </a:prstGeom>
          <a:noFill/>
        </p:spPr>
        <p:txBody>
          <a:bodyPr wrap="none" rtlCol="0">
            <a:spAutoFit/>
          </a:bodyPr>
          <a:lstStyle/>
          <a:p>
            <a:r>
              <a:rPr lang="en-US" strike="sngStrike" dirty="0" err="1" smtClean="0"/>
              <a:t>Dr</a:t>
            </a:r>
            <a:r>
              <a:rPr lang="en-US" strike="sngStrike" dirty="0" smtClean="0"/>
              <a:t> </a:t>
            </a:r>
            <a:r>
              <a:rPr lang="en-US" strike="sngStrike" dirty="0" err="1" smtClean="0"/>
              <a:t>dr</a:t>
            </a:r>
            <a:r>
              <a:rPr lang="en-US" strike="sngStrike" dirty="0" smtClean="0"/>
              <a:t> </a:t>
            </a:r>
            <a:r>
              <a:rPr lang="en-US" strike="sngStrike" dirty="0" err="1" smtClean="0"/>
              <a:t>profe</a:t>
            </a:r>
            <a:r>
              <a:rPr lang="en-US" strike="sngStrike" dirty="0" smtClean="0"/>
              <a:t> joe</a:t>
            </a:r>
            <a:endParaRPr lang="en-US" strike="sngStrike" dirty="0"/>
          </a:p>
        </p:txBody>
      </p:sp>
      <p:cxnSp>
        <p:nvCxnSpPr>
          <p:cNvPr id="99" name="Straight Connector 98"/>
          <p:cNvCxnSpPr/>
          <p:nvPr/>
        </p:nvCxnSpPr>
        <p:spPr>
          <a:xfrm>
            <a:off x="9321705" y="1267968"/>
            <a:ext cx="370935" cy="517927"/>
          </a:xfrm>
          <a:prstGeom prst="line">
            <a:avLst/>
          </a:prstGeom>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6"/>
          <a:stretch>
            <a:fillRect/>
          </a:stretch>
        </p:blipFill>
        <p:spPr>
          <a:xfrm>
            <a:off x="892956" y="3432225"/>
            <a:ext cx="1319322" cy="1579928"/>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92900" y="58581"/>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p:cNvSpPr/>
          <p:nvPr/>
        </p:nvSpPr>
        <p:spPr>
          <a:xfrm>
            <a:off x="4800030" y="215226"/>
            <a:ext cx="2197014" cy="1311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331517" y="524256"/>
            <a:ext cx="938200" cy="1113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4885822" y="18843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038222" y="20367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978401" y="2155227"/>
            <a:ext cx="613851"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885822" y="1785895"/>
            <a:ext cx="668773" cy="369332"/>
          </a:xfrm>
          <a:prstGeom prst="rect">
            <a:avLst/>
          </a:prstGeom>
          <a:noFill/>
        </p:spPr>
        <p:txBody>
          <a:bodyPr wrap="none" rtlCol="0">
            <a:spAutoFit/>
          </a:bodyPr>
          <a:lstStyle/>
          <a:p>
            <a:r>
              <a:rPr lang="en-US" dirty="0" smtClean="0"/>
              <a:t>BILLS</a:t>
            </a:r>
            <a:endParaRPr lang="en-US" dirty="0"/>
          </a:p>
        </p:txBody>
      </p:sp>
      <p:sp>
        <p:nvSpPr>
          <p:cNvPr id="108" name="Rectangle 107"/>
          <p:cNvSpPr/>
          <p:nvPr/>
        </p:nvSpPr>
        <p:spPr>
          <a:xfrm>
            <a:off x="4800030" y="1785895"/>
            <a:ext cx="852043" cy="4933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5010911" y="2450592"/>
            <a:ext cx="885114" cy="369332"/>
          </a:xfrm>
          <a:prstGeom prst="rect">
            <a:avLst/>
          </a:prstGeom>
          <a:noFill/>
        </p:spPr>
        <p:txBody>
          <a:bodyPr wrap="none" rtlCol="0">
            <a:spAutoFit/>
          </a:bodyPr>
          <a:lstStyle/>
          <a:p>
            <a:r>
              <a:rPr lang="en-US" strike="sngStrike" dirty="0" smtClean="0"/>
              <a:t>expired</a:t>
            </a:r>
            <a:endParaRPr lang="en-US" strike="sngStrike" dirty="0"/>
          </a:p>
        </p:txBody>
      </p:sp>
      <p:cxnSp>
        <p:nvCxnSpPr>
          <p:cNvPr id="111" name="Straight Arrow Connector 110"/>
          <p:cNvCxnSpPr>
            <a:endCxn id="109" idx="2"/>
          </p:cNvCxnSpPr>
          <p:nvPr/>
        </p:nvCxnSpPr>
        <p:spPr>
          <a:xfrm flipH="1" flipV="1">
            <a:off x="5453468" y="2819924"/>
            <a:ext cx="1156265" cy="140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70554" y="2107498"/>
            <a:ext cx="614550" cy="345684"/>
          </a:xfrm>
          <a:prstGeom prst="rect">
            <a:avLst/>
          </a:prstGeom>
        </p:spPr>
      </p:pic>
      <p:sp>
        <p:nvSpPr>
          <p:cNvPr id="113" name="TextBox 112"/>
          <p:cNvSpPr txBox="1"/>
          <p:nvPr/>
        </p:nvSpPr>
        <p:spPr>
          <a:xfrm>
            <a:off x="892956" y="6488668"/>
            <a:ext cx="721672" cy="369332"/>
          </a:xfrm>
          <a:prstGeom prst="rect">
            <a:avLst/>
          </a:prstGeom>
          <a:noFill/>
        </p:spPr>
        <p:txBody>
          <a:bodyPr wrap="none" rtlCol="0">
            <a:spAutoFit/>
          </a:bodyPr>
          <a:lstStyle/>
          <a:p>
            <a:r>
              <a:rPr lang="en-US" dirty="0" smtClean="0"/>
              <a:t>[x] no</a:t>
            </a:r>
            <a:endParaRPr lang="en-US" dirty="0"/>
          </a:p>
        </p:txBody>
      </p:sp>
      <p:pic>
        <p:nvPicPr>
          <p:cNvPr id="114" name="Picture 1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86990" y="4351585"/>
            <a:ext cx="1177267" cy="613239"/>
          </a:xfrm>
          <a:prstGeom prst="rect">
            <a:avLst/>
          </a:prstGeom>
        </p:spPr>
      </p:pic>
      <p:sp>
        <p:nvSpPr>
          <p:cNvPr id="115" name="TextBox 114"/>
          <p:cNvSpPr txBox="1"/>
          <p:nvPr/>
        </p:nvSpPr>
        <p:spPr>
          <a:xfrm>
            <a:off x="6710174" y="4709496"/>
            <a:ext cx="960456" cy="369332"/>
          </a:xfrm>
          <a:prstGeom prst="rect">
            <a:avLst/>
          </a:prstGeom>
          <a:noFill/>
        </p:spPr>
        <p:txBody>
          <a:bodyPr wrap="none" rtlCol="0">
            <a:spAutoFit/>
          </a:bodyPr>
          <a:lstStyle/>
          <a:p>
            <a:r>
              <a:rPr lang="en-US" dirty="0" smtClean="0"/>
              <a:t>!expired</a:t>
            </a:r>
            <a:endParaRPr lang="en-US" dirty="0"/>
          </a:p>
        </p:txBody>
      </p:sp>
      <p:cxnSp>
        <p:nvCxnSpPr>
          <p:cNvPr id="117" name="Straight Connector 116"/>
          <p:cNvCxnSpPr>
            <a:endCxn id="115" idx="1"/>
          </p:cNvCxnSpPr>
          <p:nvPr/>
        </p:nvCxnSpPr>
        <p:spPr>
          <a:xfrm flipH="1" flipV="1">
            <a:off x="6710174" y="4894162"/>
            <a:ext cx="1090443" cy="125334"/>
          </a:xfrm>
          <a:prstGeom prst="line">
            <a:avLst/>
          </a:prstGeom>
        </p:spPr>
        <p:style>
          <a:lnRef idx="1">
            <a:schemeClr val="accent1"/>
          </a:lnRef>
          <a:fillRef idx="0">
            <a:schemeClr val="accent1"/>
          </a:fillRef>
          <a:effectRef idx="0">
            <a:schemeClr val="accent1"/>
          </a:effectRef>
          <a:fontRef idx="minor">
            <a:schemeClr val="tx1"/>
          </a:fontRef>
        </p:style>
      </p:cxnSp>
      <p:pic>
        <p:nvPicPr>
          <p:cNvPr id="118" name="Picture 1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82227" y="4393950"/>
            <a:ext cx="1040526" cy="534405"/>
          </a:xfrm>
          <a:prstGeom prst="rect">
            <a:avLst/>
          </a:prstGeom>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18989" y="3773188"/>
            <a:ext cx="1554283"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683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616974" y="3270"/>
            <a:ext cx="652743" cy="369332"/>
          </a:xfrm>
          <a:prstGeom prst="rect">
            <a:avLst/>
          </a:prstGeom>
          <a:noFill/>
        </p:spPr>
        <p:txBody>
          <a:bodyPr wrap="none" rtlCol="0">
            <a:spAutoFit/>
          </a:bodyPr>
          <a:lstStyle/>
          <a:p>
            <a:r>
              <a:rPr lang="en-US" dirty="0" smtClean="0"/>
              <a:t>WWI</a:t>
            </a:r>
            <a:endParaRPr lang="en-US" dirty="0"/>
          </a:p>
        </p:txBody>
      </p: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sp>
        <p:nvSpPr>
          <p:cNvPr id="3" name="TextBox 2"/>
          <p:cNvSpPr txBox="1"/>
          <p:nvPr/>
        </p:nvSpPr>
        <p:spPr>
          <a:xfrm>
            <a:off x="5900928" y="1840992"/>
            <a:ext cx="766557" cy="369332"/>
          </a:xfrm>
          <a:prstGeom prst="rect">
            <a:avLst/>
          </a:prstGeom>
          <a:noFill/>
        </p:spPr>
        <p:txBody>
          <a:bodyPr wrap="none" rtlCol="0">
            <a:spAutoFit/>
          </a:bodyPr>
          <a:lstStyle/>
          <a:p>
            <a:r>
              <a:rPr lang="en-US" dirty="0" smtClean="0"/>
              <a:t>PUMP</a:t>
            </a:r>
            <a:endParaRPr lang="en-US" dirty="0"/>
          </a:p>
        </p:txBody>
      </p:sp>
      <p:cxnSp>
        <p:nvCxnSpPr>
          <p:cNvPr id="11" name="Straight Connector 10"/>
          <p:cNvCxnSpPr>
            <a:endCxn id="3" idx="3"/>
          </p:cNvCxnSpPr>
          <p:nvPr/>
        </p:nvCxnSpPr>
        <p:spPr>
          <a:xfrm>
            <a:off x="6053441" y="2025658"/>
            <a:ext cx="614044"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539" y="2880692"/>
            <a:ext cx="1000125" cy="1171575"/>
          </a:xfrm>
          <a:prstGeom prst="rect">
            <a:avLst/>
          </a:prstGeom>
        </p:spPr>
      </p:pic>
      <p:sp>
        <p:nvSpPr>
          <p:cNvPr id="26" name="TextBox 25"/>
          <p:cNvSpPr txBox="1"/>
          <p:nvPr/>
        </p:nvSpPr>
        <p:spPr>
          <a:xfrm>
            <a:off x="7167547" y="3023616"/>
            <a:ext cx="722505" cy="369332"/>
          </a:xfrm>
          <a:prstGeom prst="rect">
            <a:avLst/>
          </a:prstGeom>
          <a:noFill/>
        </p:spPr>
        <p:txBody>
          <a:bodyPr wrap="none" rtlCol="0">
            <a:spAutoFit/>
          </a:bodyPr>
          <a:lstStyle/>
          <a:p>
            <a:r>
              <a:rPr lang="en-US" dirty="0" smtClean="0"/>
              <a:t>STATE</a:t>
            </a:r>
            <a:endParaRPr lang="en-US" dirty="0"/>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3965" y="3478183"/>
            <a:ext cx="1209675" cy="1209675"/>
          </a:xfrm>
          <a:prstGeom prst="rect">
            <a:avLst/>
          </a:prstGeom>
        </p:spPr>
      </p:pic>
      <p:pic>
        <p:nvPicPr>
          <p:cNvPr id="49" name="Picture 48"/>
          <p:cNvPicPr>
            <a:picLocks noChangeAspect="1"/>
          </p:cNvPicPr>
          <p:nvPr/>
        </p:nvPicPr>
        <p:blipFill>
          <a:blip r:embed="rId6"/>
          <a:stretch>
            <a:fillRect/>
          </a:stretch>
        </p:blipFill>
        <p:spPr>
          <a:xfrm>
            <a:off x="9901233" y="3466480"/>
            <a:ext cx="1018034" cy="1155194"/>
          </a:xfrm>
          <a:prstGeom prst="rect">
            <a:avLst/>
          </a:prstGeom>
        </p:spPr>
      </p:pic>
      <p:sp>
        <p:nvSpPr>
          <p:cNvPr id="55" name="TextBox 54"/>
          <p:cNvSpPr txBox="1"/>
          <p:nvPr/>
        </p:nvSpPr>
        <p:spPr>
          <a:xfrm>
            <a:off x="8862064" y="14717"/>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62" name="Picture 61"/>
          <p:cNvPicPr>
            <a:picLocks noChangeAspect="1"/>
          </p:cNvPicPr>
          <p:nvPr/>
        </p:nvPicPr>
        <p:blipFill>
          <a:blip r:embed="rId7"/>
          <a:stretch>
            <a:fillRect/>
          </a:stretch>
        </p:blipFill>
        <p:spPr>
          <a:xfrm>
            <a:off x="4885822" y="215226"/>
            <a:ext cx="1952381" cy="1276190"/>
          </a:xfrm>
          <a:prstGeom prst="rect">
            <a:avLst/>
          </a:prstGeom>
          <a:ln>
            <a:solidFill>
              <a:schemeClr val="tx1"/>
            </a:solidFill>
          </a:ln>
        </p:spPr>
      </p:pic>
      <p:pic>
        <p:nvPicPr>
          <p:cNvPr id="63" name="Picture 62"/>
          <p:cNvPicPr>
            <a:picLocks noChangeAspect="1"/>
          </p:cNvPicPr>
          <p:nvPr/>
        </p:nvPicPr>
        <p:blipFill>
          <a:blip r:embed="rId8"/>
          <a:stretch>
            <a:fillRect/>
          </a:stretch>
        </p:blipFill>
        <p:spPr>
          <a:xfrm>
            <a:off x="7415133" y="667079"/>
            <a:ext cx="773954" cy="878542"/>
          </a:xfrm>
          <a:prstGeom prst="rect">
            <a:avLst/>
          </a:prstGeom>
        </p:spPr>
      </p:pic>
      <p:cxnSp>
        <p:nvCxnSpPr>
          <p:cNvPr id="70" name="Straight Connector 69"/>
          <p:cNvCxnSpPr/>
          <p:nvPr/>
        </p:nvCxnSpPr>
        <p:spPr>
          <a:xfrm>
            <a:off x="7693129" y="4222847"/>
            <a:ext cx="2695590" cy="8633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802111" y="3429000"/>
            <a:ext cx="640599" cy="68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5571744" y="1545621"/>
            <a:ext cx="1161691" cy="236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997044" y="1738461"/>
            <a:ext cx="668947" cy="180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204804" y="1884300"/>
            <a:ext cx="412170" cy="844839"/>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497312" y="4278857"/>
            <a:ext cx="716863" cy="369332"/>
          </a:xfrm>
          <a:prstGeom prst="rect">
            <a:avLst/>
          </a:prstGeom>
          <a:noFill/>
        </p:spPr>
        <p:txBody>
          <a:bodyPr wrap="none" rtlCol="0">
            <a:spAutoFit/>
          </a:bodyPr>
          <a:lstStyle/>
          <a:p>
            <a:r>
              <a:rPr lang="en-US" dirty="0" smtClean="0"/>
              <a:t>.</a:t>
            </a:r>
            <a:r>
              <a:rPr lang="en-US" strike="sngStrike" dirty="0" err="1" smtClean="0"/>
              <a:t>marx</a:t>
            </a:r>
            <a:endParaRPr lang="en-US" strike="sngStrike" dirty="0"/>
          </a:p>
        </p:txBody>
      </p:sp>
      <p:sp>
        <p:nvSpPr>
          <p:cNvPr id="94" name="Rectangle 93"/>
          <p:cNvSpPr/>
          <p:nvPr/>
        </p:nvSpPr>
        <p:spPr>
          <a:xfrm>
            <a:off x="6959165" y="4037523"/>
            <a:ext cx="659155" cy="369332"/>
          </a:xfrm>
          <a:prstGeom prst="rect">
            <a:avLst/>
          </a:prstGeom>
        </p:spPr>
        <p:txBody>
          <a:bodyPr wrap="none">
            <a:spAutoFit/>
          </a:bodyPr>
          <a:lstStyle/>
          <a:p>
            <a:r>
              <a:rPr lang="en-US" strike="sngStrike" dirty="0" err="1"/>
              <a:t>marx</a:t>
            </a:r>
            <a:endParaRPr lang="en-US" dirty="0"/>
          </a:p>
        </p:txBody>
      </p:sp>
      <p:sp>
        <p:nvSpPr>
          <p:cNvPr id="95" name="TextBox 94"/>
          <p:cNvSpPr txBox="1"/>
          <p:nvPr/>
        </p:nvSpPr>
        <p:spPr>
          <a:xfrm>
            <a:off x="4581146" y="14717"/>
            <a:ext cx="859531" cy="369332"/>
          </a:xfrm>
          <a:prstGeom prst="rect">
            <a:avLst/>
          </a:prstGeom>
          <a:noFill/>
        </p:spPr>
        <p:txBody>
          <a:bodyPr wrap="none" rtlCol="0">
            <a:spAutoFit/>
          </a:bodyPr>
          <a:lstStyle/>
          <a:p>
            <a:r>
              <a:rPr lang="en-US" dirty="0" smtClean="0"/>
              <a:t>2013/4</a:t>
            </a:r>
            <a:endParaRPr lang="en-US" dirty="0"/>
          </a:p>
        </p:txBody>
      </p:sp>
      <p:pic>
        <p:nvPicPr>
          <p:cNvPr id="100" name="Picture 99"/>
          <p:cNvPicPr>
            <a:picLocks noChangeAspect="1"/>
          </p:cNvPicPr>
          <p:nvPr/>
        </p:nvPicPr>
        <p:blipFill>
          <a:blip r:embed="rId9"/>
          <a:stretch>
            <a:fillRect/>
          </a:stretch>
        </p:blipFill>
        <p:spPr>
          <a:xfrm>
            <a:off x="892956" y="3432225"/>
            <a:ext cx="1319322" cy="1579928"/>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92900" y="58581"/>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p:cNvSpPr/>
          <p:nvPr/>
        </p:nvSpPr>
        <p:spPr>
          <a:xfrm>
            <a:off x="4800030" y="215226"/>
            <a:ext cx="2197014" cy="1311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331517" y="524256"/>
            <a:ext cx="938200" cy="1113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4885822" y="18843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038222" y="20367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978401" y="2155227"/>
            <a:ext cx="613851"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885822" y="1785895"/>
            <a:ext cx="668773" cy="369332"/>
          </a:xfrm>
          <a:prstGeom prst="rect">
            <a:avLst/>
          </a:prstGeom>
          <a:noFill/>
        </p:spPr>
        <p:txBody>
          <a:bodyPr wrap="none" rtlCol="0">
            <a:spAutoFit/>
          </a:bodyPr>
          <a:lstStyle/>
          <a:p>
            <a:r>
              <a:rPr lang="en-US" dirty="0" smtClean="0"/>
              <a:t>BILLS</a:t>
            </a:r>
            <a:endParaRPr lang="en-US" dirty="0"/>
          </a:p>
        </p:txBody>
      </p:sp>
      <p:sp>
        <p:nvSpPr>
          <p:cNvPr id="108" name="Rectangle 107"/>
          <p:cNvSpPr/>
          <p:nvPr/>
        </p:nvSpPr>
        <p:spPr>
          <a:xfrm>
            <a:off x="4800030" y="1785895"/>
            <a:ext cx="852043" cy="4933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53314" y="2403547"/>
            <a:ext cx="614550" cy="345684"/>
          </a:xfrm>
          <a:prstGeom prst="rect">
            <a:avLst/>
          </a:prstGeom>
        </p:spPr>
      </p:pic>
      <p:sp>
        <p:nvSpPr>
          <p:cNvPr id="113" name="TextBox 112"/>
          <p:cNvSpPr txBox="1"/>
          <p:nvPr/>
        </p:nvSpPr>
        <p:spPr>
          <a:xfrm>
            <a:off x="892956" y="6488668"/>
            <a:ext cx="721672" cy="369332"/>
          </a:xfrm>
          <a:prstGeom prst="rect">
            <a:avLst/>
          </a:prstGeom>
          <a:noFill/>
        </p:spPr>
        <p:txBody>
          <a:bodyPr wrap="none" rtlCol="0">
            <a:spAutoFit/>
          </a:bodyPr>
          <a:lstStyle/>
          <a:p>
            <a:r>
              <a:rPr lang="en-US" dirty="0" smtClean="0"/>
              <a:t>[x] no</a:t>
            </a:r>
            <a:endParaRPr lang="en-US" dirty="0"/>
          </a:p>
        </p:txBody>
      </p:sp>
      <p:pic>
        <p:nvPicPr>
          <p:cNvPr id="114" name="Picture 1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1114" y="4842180"/>
            <a:ext cx="3755802" cy="1956398"/>
          </a:xfrm>
          <a:prstGeom prst="rect">
            <a:avLst/>
          </a:prstGeom>
        </p:spPr>
      </p:pic>
      <p:pic>
        <p:nvPicPr>
          <p:cNvPr id="118" name="Picture 1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50719" y="4816823"/>
            <a:ext cx="3872269" cy="1988763"/>
          </a:xfrm>
          <a:prstGeom prst="rect">
            <a:avLst/>
          </a:prstGeom>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18989" y="3773188"/>
            <a:ext cx="155428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486853" y="1785895"/>
            <a:ext cx="2107739" cy="1422387"/>
          </a:xfrm>
          <a:prstGeom prst="rect">
            <a:avLst/>
          </a:prstGeom>
          <a:noFill/>
          <a:ln w="762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92747" y="4406855"/>
            <a:ext cx="768159" cy="369332"/>
          </a:xfrm>
          <a:prstGeom prst="rect">
            <a:avLst/>
          </a:prstGeom>
          <a:noFill/>
        </p:spPr>
        <p:txBody>
          <a:bodyPr wrap="none" rtlCol="0">
            <a:spAutoFit/>
          </a:bodyPr>
          <a:lstStyle/>
          <a:p>
            <a:r>
              <a:rPr lang="en-US" dirty="0" smtClean="0"/>
              <a:t>TEXAS</a:t>
            </a:r>
            <a:endParaRPr lang="en-US" dirty="0"/>
          </a:p>
        </p:txBody>
      </p:sp>
      <p:sp>
        <p:nvSpPr>
          <p:cNvPr id="60" name="TextBox 59"/>
          <p:cNvSpPr txBox="1"/>
          <p:nvPr/>
        </p:nvSpPr>
        <p:spPr>
          <a:xfrm>
            <a:off x="7758499" y="4447491"/>
            <a:ext cx="2318070" cy="369332"/>
          </a:xfrm>
          <a:prstGeom prst="rect">
            <a:avLst/>
          </a:prstGeom>
          <a:noFill/>
        </p:spPr>
        <p:txBody>
          <a:bodyPr wrap="none" rtlCol="0">
            <a:spAutoFit/>
          </a:bodyPr>
          <a:lstStyle/>
          <a:p>
            <a:r>
              <a:rPr lang="en-US" dirty="0" smtClean="0"/>
              <a:t>BADEN-WURTEMBERG</a:t>
            </a:r>
            <a:endParaRPr lang="en-US" dirty="0"/>
          </a:p>
        </p:txBody>
      </p:sp>
      <p:sp>
        <p:nvSpPr>
          <p:cNvPr id="64" name="TextBox 63"/>
          <p:cNvSpPr txBox="1"/>
          <p:nvPr/>
        </p:nvSpPr>
        <p:spPr>
          <a:xfrm>
            <a:off x="9338277" y="1223046"/>
            <a:ext cx="1317540" cy="369332"/>
          </a:xfrm>
          <a:prstGeom prst="rect">
            <a:avLst/>
          </a:prstGeom>
          <a:noFill/>
        </p:spPr>
        <p:txBody>
          <a:bodyPr wrap="none" rtlCol="0">
            <a:spAutoFit/>
          </a:bodyPr>
          <a:lstStyle/>
          <a:p>
            <a:r>
              <a:rPr lang="en-US" dirty="0" smtClean="0"/>
              <a:t>CALIFORNIA</a:t>
            </a:r>
            <a:endParaRPr lang="en-US" dirty="0"/>
          </a:p>
        </p:txBody>
      </p:sp>
      <p:sp>
        <p:nvSpPr>
          <p:cNvPr id="5" name="Right Arrow 4"/>
          <p:cNvSpPr/>
          <p:nvPr/>
        </p:nvSpPr>
        <p:spPr>
          <a:xfrm rot="6855715">
            <a:off x="11109004" y="1147111"/>
            <a:ext cx="597408" cy="56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133167" y="555278"/>
            <a:ext cx="2777683" cy="923330"/>
          </a:xfrm>
          <a:prstGeom prst="rect">
            <a:avLst/>
          </a:prstGeom>
          <a:noFill/>
        </p:spPr>
        <p:txBody>
          <a:bodyPr wrap="none" rtlCol="0">
            <a:spAutoFit/>
          </a:bodyPr>
          <a:lstStyle/>
          <a:p>
            <a:r>
              <a:rPr lang="en-US" dirty="0" smtClean="0"/>
              <a:t>DR</a:t>
            </a:r>
          </a:p>
          <a:p>
            <a:r>
              <a:rPr lang="en-US" dirty="0" err="1" smtClean="0"/>
              <a:t>nonPoliceDoucmentLgoicali</a:t>
            </a:r>
            <a:endParaRPr lang="en-US" dirty="0" smtClean="0"/>
          </a:p>
          <a:p>
            <a:r>
              <a:rPr lang="en-US" dirty="0"/>
              <a:t>i</a:t>
            </a:r>
            <a:r>
              <a:rPr lang="en-US" dirty="0" smtClean="0"/>
              <a:t>bm.dmier.*</a:t>
            </a:r>
            <a:endParaRPr lang="en-US" dirty="0"/>
          </a:p>
        </p:txBody>
      </p:sp>
      <p:sp>
        <p:nvSpPr>
          <p:cNvPr id="7" name="TextBox 6"/>
          <p:cNvSpPr txBox="1"/>
          <p:nvPr/>
        </p:nvSpPr>
        <p:spPr>
          <a:xfrm>
            <a:off x="9883650" y="2281533"/>
            <a:ext cx="1227324" cy="369332"/>
          </a:xfrm>
          <a:prstGeom prst="rect">
            <a:avLst/>
          </a:prstGeom>
          <a:noFill/>
        </p:spPr>
        <p:txBody>
          <a:bodyPr wrap="none" rtlCol="0">
            <a:spAutoFit/>
          </a:bodyPr>
          <a:lstStyle/>
          <a:p>
            <a:r>
              <a:rPr lang="en-US" dirty="0" smtClean="0"/>
              <a:t>PREA/§187</a:t>
            </a:r>
            <a:endParaRPr lang="en-US" dirty="0"/>
          </a:p>
        </p:txBody>
      </p:sp>
    </p:spTree>
    <p:extLst>
      <p:ext uri="{BB962C8B-B14F-4D97-AF65-F5344CB8AC3E}">
        <p14:creationId xmlns:p14="http://schemas.microsoft.com/office/powerpoint/2010/main" val="27490686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616974" y="3270"/>
            <a:ext cx="652743" cy="369332"/>
          </a:xfrm>
          <a:prstGeom prst="rect">
            <a:avLst/>
          </a:prstGeom>
          <a:noFill/>
        </p:spPr>
        <p:txBody>
          <a:bodyPr wrap="none" rtlCol="0">
            <a:spAutoFit/>
          </a:bodyPr>
          <a:lstStyle/>
          <a:p>
            <a:r>
              <a:rPr lang="en-US" dirty="0" smtClean="0"/>
              <a:t>WWI</a:t>
            </a:r>
            <a:endParaRPr lang="en-US" dirty="0"/>
          </a:p>
        </p:txBody>
      </p: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539" y="2880692"/>
            <a:ext cx="1000125" cy="1171575"/>
          </a:xfrm>
          <a:prstGeom prst="rect">
            <a:avLst/>
          </a:prstGeom>
        </p:spPr>
      </p:pic>
      <p:sp>
        <p:nvSpPr>
          <p:cNvPr id="26" name="TextBox 25"/>
          <p:cNvSpPr txBox="1"/>
          <p:nvPr/>
        </p:nvSpPr>
        <p:spPr>
          <a:xfrm>
            <a:off x="7167547" y="3023616"/>
            <a:ext cx="722505" cy="369332"/>
          </a:xfrm>
          <a:prstGeom prst="rect">
            <a:avLst/>
          </a:prstGeom>
          <a:noFill/>
        </p:spPr>
        <p:txBody>
          <a:bodyPr wrap="none" rtlCol="0">
            <a:spAutoFit/>
          </a:bodyPr>
          <a:lstStyle/>
          <a:p>
            <a:r>
              <a:rPr lang="en-US" dirty="0" smtClean="0"/>
              <a:t>STATE</a:t>
            </a:r>
            <a:endParaRPr lang="en-US" dirty="0"/>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3965" y="3478183"/>
            <a:ext cx="1209675" cy="1209675"/>
          </a:xfrm>
          <a:prstGeom prst="rect">
            <a:avLst/>
          </a:prstGeom>
        </p:spPr>
      </p:pic>
      <p:pic>
        <p:nvPicPr>
          <p:cNvPr id="49" name="Picture 48"/>
          <p:cNvPicPr>
            <a:picLocks noChangeAspect="1"/>
          </p:cNvPicPr>
          <p:nvPr/>
        </p:nvPicPr>
        <p:blipFill>
          <a:blip r:embed="rId6"/>
          <a:stretch>
            <a:fillRect/>
          </a:stretch>
        </p:blipFill>
        <p:spPr>
          <a:xfrm>
            <a:off x="9901233" y="3466480"/>
            <a:ext cx="1018034" cy="1155194"/>
          </a:xfrm>
          <a:prstGeom prst="rect">
            <a:avLst/>
          </a:prstGeom>
        </p:spPr>
      </p:pic>
      <p:sp>
        <p:nvSpPr>
          <p:cNvPr id="55" name="TextBox 54"/>
          <p:cNvSpPr txBox="1"/>
          <p:nvPr/>
        </p:nvSpPr>
        <p:spPr>
          <a:xfrm>
            <a:off x="8862064" y="14717"/>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62" name="Picture 61"/>
          <p:cNvPicPr>
            <a:picLocks noChangeAspect="1"/>
          </p:cNvPicPr>
          <p:nvPr/>
        </p:nvPicPr>
        <p:blipFill>
          <a:blip r:embed="rId7"/>
          <a:stretch>
            <a:fillRect/>
          </a:stretch>
        </p:blipFill>
        <p:spPr>
          <a:xfrm>
            <a:off x="4885822" y="215226"/>
            <a:ext cx="1952381" cy="1276190"/>
          </a:xfrm>
          <a:prstGeom prst="rect">
            <a:avLst/>
          </a:prstGeom>
          <a:ln>
            <a:solidFill>
              <a:schemeClr val="tx1"/>
            </a:solidFill>
          </a:ln>
        </p:spPr>
      </p:pic>
      <p:pic>
        <p:nvPicPr>
          <p:cNvPr id="63" name="Picture 62"/>
          <p:cNvPicPr>
            <a:picLocks noChangeAspect="1"/>
          </p:cNvPicPr>
          <p:nvPr/>
        </p:nvPicPr>
        <p:blipFill>
          <a:blip r:embed="rId8"/>
          <a:stretch>
            <a:fillRect/>
          </a:stretch>
        </p:blipFill>
        <p:spPr>
          <a:xfrm>
            <a:off x="7415133" y="667079"/>
            <a:ext cx="773954" cy="878542"/>
          </a:xfrm>
          <a:prstGeom prst="rect">
            <a:avLst/>
          </a:prstGeom>
        </p:spPr>
      </p:pic>
      <p:cxnSp>
        <p:nvCxnSpPr>
          <p:cNvPr id="70" name="Straight Connector 69"/>
          <p:cNvCxnSpPr/>
          <p:nvPr/>
        </p:nvCxnSpPr>
        <p:spPr>
          <a:xfrm>
            <a:off x="7693129" y="4222847"/>
            <a:ext cx="2695590" cy="8633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802111" y="3429000"/>
            <a:ext cx="640599" cy="68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5571744" y="1545621"/>
            <a:ext cx="1161691" cy="236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997044" y="1738461"/>
            <a:ext cx="668947" cy="180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204804" y="1884300"/>
            <a:ext cx="412170" cy="844839"/>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497312" y="4278857"/>
            <a:ext cx="716863" cy="369332"/>
          </a:xfrm>
          <a:prstGeom prst="rect">
            <a:avLst/>
          </a:prstGeom>
          <a:noFill/>
        </p:spPr>
        <p:txBody>
          <a:bodyPr wrap="none" rtlCol="0">
            <a:spAutoFit/>
          </a:bodyPr>
          <a:lstStyle/>
          <a:p>
            <a:r>
              <a:rPr lang="en-US" dirty="0" smtClean="0"/>
              <a:t>.</a:t>
            </a:r>
            <a:r>
              <a:rPr lang="en-US" strike="sngStrike" dirty="0" err="1" smtClean="0"/>
              <a:t>marx</a:t>
            </a:r>
            <a:endParaRPr lang="en-US" strike="sngStrike" dirty="0"/>
          </a:p>
        </p:txBody>
      </p:sp>
      <p:sp>
        <p:nvSpPr>
          <p:cNvPr id="94" name="Rectangle 93"/>
          <p:cNvSpPr/>
          <p:nvPr/>
        </p:nvSpPr>
        <p:spPr>
          <a:xfrm>
            <a:off x="6959165" y="4037523"/>
            <a:ext cx="659155" cy="369332"/>
          </a:xfrm>
          <a:prstGeom prst="rect">
            <a:avLst/>
          </a:prstGeom>
        </p:spPr>
        <p:txBody>
          <a:bodyPr wrap="none">
            <a:spAutoFit/>
          </a:bodyPr>
          <a:lstStyle/>
          <a:p>
            <a:r>
              <a:rPr lang="en-US" strike="sngStrike" dirty="0" err="1"/>
              <a:t>marx</a:t>
            </a:r>
            <a:endParaRPr lang="en-US" dirty="0"/>
          </a:p>
        </p:txBody>
      </p:sp>
      <p:sp>
        <p:nvSpPr>
          <p:cNvPr id="95" name="TextBox 94"/>
          <p:cNvSpPr txBox="1"/>
          <p:nvPr/>
        </p:nvSpPr>
        <p:spPr>
          <a:xfrm>
            <a:off x="4581146" y="14717"/>
            <a:ext cx="859531" cy="369332"/>
          </a:xfrm>
          <a:prstGeom prst="rect">
            <a:avLst/>
          </a:prstGeom>
          <a:noFill/>
        </p:spPr>
        <p:txBody>
          <a:bodyPr wrap="none" rtlCol="0">
            <a:spAutoFit/>
          </a:bodyPr>
          <a:lstStyle/>
          <a:p>
            <a:r>
              <a:rPr lang="en-US" dirty="0" smtClean="0"/>
              <a:t>2013/4</a:t>
            </a:r>
            <a:endParaRPr lang="en-US" dirty="0"/>
          </a:p>
        </p:txBody>
      </p:sp>
      <p:pic>
        <p:nvPicPr>
          <p:cNvPr id="100" name="Picture 99"/>
          <p:cNvPicPr>
            <a:picLocks noChangeAspect="1"/>
          </p:cNvPicPr>
          <p:nvPr/>
        </p:nvPicPr>
        <p:blipFill>
          <a:blip r:embed="rId9"/>
          <a:stretch>
            <a:fillRect/>
          </a:stretch>
        </p:blipFill>
        <p:spPr>
          <a:xfrm>
            <a:off x="892956" y="3432225"/>
            <a:ext cx="1319322" cy="1579928"/>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44548" y="53318"/>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p:cNvSpPr/>
          <p:nvPr/>
        </p:nvSpPr>
        <p:spPr>
          <a:xfrm>
            <a:off x="4800030" y="215226"/>
            <a:ext cx="2197014" cy="1311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331517" y="524256"/>
            <a:ext cx="938200" cy="1113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4885822" y="18843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038222" y="20367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978401" y="2155227"/>
            <a:ext cx="613851"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885822" y="1785895"/>
            <a:ext cx="668773" cy="369332"/>
          </a:xfrm>
          <a:prstGeom prst="rect">
            <a:avLst/>
          </a:prstGeom>
          <a:noFill/>
        </p:spPr>
        <p:txBody>
          <a:bodyPr wrap="none" rtlCol="0">
            <a:spAutoFit/>
          </a:bodyPr>
          <a:lstStyle/>
          <a:p>
            <a:r>
              <a:rPr lang="en-US" dirty="0" smtClean="0"/>
              <a:t>BILLS</a:t>
            </a:r>
            <a:endParaRPr lang="en-US" dirty="0"/>
          </a:p>
        </p:txBody>
      </p:sp>
      <p:sp>
        <p:nvSpPr>
          <p:cNvPr id="108" name="Rectangle 107"/>
          <p:cNvSpPr/>
          <p:nvPr/>
        </p:nvSpPr>
        <p:spPr>
          <a:xfrm>
            <a:off x="4800030" y="1785895"/>
            <a:ext cx="852043" cy="4933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53314" y="2403547"/>
            <a:ext cx="614550" cy="345684"/>
          </a:xfrm>
          <a:prstGeom prst="rect">
            <a:avLst/>
          </a:prstGeom>
        </p:spPr>
      </p:pic>
      <p:sp>
        <p:nvSpPr>
          <p:cNvPr id="113" name="TextBox 112"/>
          <p:cNvSpPr txBox="1"/>
          <p:nvPr/>
        </p:nvSpPr>
        <p:spPr>
          <a:xfrm>
            <a:off x="892956" y="6488668"/>
            <a:ext cx="721672" cy="369332"/>
          </a:xfrm>
          <a:prstGeom prst="rect">
            <a:avLst/>
          </a:prstGeom>
          <a:noFill/>
        </p:spPr>
        <p:txBody>
          <a:bodyPr wrap="none" rtlCol="0">
            <a:spAutoFit/>
          </a:bodyPr>
          <a:lstStyle/>
          <a:p>
            <a:r>
              <a:rPr lang="en-US" dirty="0" smtClean="0"/>
              <a:t>[x] no</a:t>
            </a:r>
            <a:endParaRPr lang="en-US" dirty="0"/>
          </a:p>
        </p:txBody>
      </p:sp>
      <p:pic>
        <p:nvPicPr>
          <p:cNvPr id="114" name="Picture 1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1114" y="4842180"/>
            <a:ext cx="3755802" cy="1956398"/>
          </a:xfrm>
          <a:prstGeom prst="rect">
            <a:avLst/>
          </a:prstGeom>
        </p:spPr>
      </p:pic>
      <p:pic>
        <p:nvPicPr>
          <p:cNvPr id="118" name="Picture 1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50719" y="4816823"/>
            <a:ext cx="3872269" cy="1988763"/>
          </a:xfrm>
          <a:prstGeom prst="rect">
            <a:avLst/>
          </a:prstGeom>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18989" y="3773188"/>
            <a:ext cx="155428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486853" y="1785895"/>
            <a:ext cx="2107739" cy="1422387"/>
          </a:xfrm>
          <a:prstGeom prst="rect">
            <a:avLst/>
          </a:prstGeom>
          <a:noFill/>
          <a:ln w="762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92747" y="4406855"/>
            <a:ext cx="768159" cy="369332"/>
          </a:xfrm>
          <a:prstGeom prst="rect">
            <a:avLst/>
          </a:prstGeom>
          <a:noFill/>
        </p:spPr>
        <p:txBody>
          <a:bodyPr wrap="none" rtlCol="0">
            <a:spAutoFit/>
          </a:bodyPr>
          <a:lstStyle/>
          <a:p>
            <a:r>
              <a:rPr lang="en-US" dirty="0" smtClean="0"/>
              <a:t>TEXAS</a:t>
            </a:r>
            <a:endParaRPr lang="en-US" dirty="0"/>
          </a:p>
        </p:txBody>
      </p:sp>
      <p:sp>
        <p:nvSpPr>
          <p:cNvPr id="60" name="TextBox 59"/>
          <p:cNvSpPr txBox="1"/>
          <p:nvPr/>
        </p:nvSpPr>
        <p:spPr>
          <a:xfrm>
            <a:off x="7758499" y="4447491"/>
            <a:ext cx="2318070" cy="369332"/>
          </a:xfrm>
          <a:prstGeom prst="rect">
            <a:avLst/>
          </a:prstGeom>
          <a:noFill/>
        </p:spPr>
        <p:txBody>
          <a:bodyPr wrap="none" rtlCol="0">
            <a:spAutoFit/>
          </a:bodyPr>
          <a:lstStyle/>
          <a:p>
            <a:r>
              <a:rPr lang="en-US" dirty="0" smtClean="0"/>
              <a:t>BADEN-WURTEMBERG</a:t>
            </a:r>
            <a:endParaRPr lang="en-US" dirty="0"/>
          </a:p>
        </p:txBody>
      </p:sp>
      <p:sp>
        <p:nvSpPr>
          <p:cNvPr id="64" name="TextBox 63"/>
          <p:cNvSpPr txBox="1"/>
          <p:nvPr/>
        </p:nvSpPr>
        <p:spPr>
          <a:xfrm>
            <a:off x="9338277" y="1223046"/>
            <a:ext cx="1317540" cy="369332"/>
          </a:xfrm>
          <a:prstGeom prst="rect">
            <a:avLst/>
          </a:prstGeom>
          <a:noFill/>
        </p:spPr>
        <p:txBody>
          <a:bodyPr wrap="none" rtlCol="0">
            <a:spAutoFit/>
          </a:bodyPr>
          <a:lstStyle/>
          <a:p>
            <a:r>
              <a:rPr lang="en-US" dirty="0" smtClean="0"/>
              <a:t>CALIFORNIA</a:t>
            </a:r>
            <a:endParaRPr lang="en-US" dirty="0"/>
          </a:p>
        </p:txBody>
      </p:sp>
      <p:sp>
        <p:nvSpPr>
          <p:cNvPr id="5" name="Right Arrow 4"/>
          <p:cNvSpPr/>
          <p:nvPr/>
        </p:nvSpPr>
        <p:spPr>
          <a:xfrm rot="6855715">
            <a:off x="11109004" y="1147111"/>
            <a:ext cx="597408" cy="56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133167" y="555278"/>
            <a:ext cx="2777683" cy="923330"/>
          </a:xfrm>
          <a:prstGeom prst="rect">
            <a:avLst/>
          </a:prstGeom>
          <a:noFill/>
        </p:spPr>
        <p:txBody>
          <a:bodyPr wrap="none" rtlCol="0">
            <a:spAutoFit/>
          </a:bodyPr>
          <a:lstStyle/>
          <a:p>
            <a:r>
              <a:rPr lang="en-US" dirty="0" smtClean="0"/>
              <a:t>DR</a:t>
            </a:r>
          </a:p>
          <a:p>
            <a:r>
              <a:rPr lang="en-US" dirty="0" err="1" smtClean="0"/>
              <a:t>nonPoliceDoucmentLgoicali</a:t>
            </a:r>
            <a:endParaRPr lang="en-US" dirty="0" smtClean="0"/>
          </a:p>
          <a:p>
            <a:r>
              <a:rPr lang="en-US" dirty="0"/>
              <a:t>i</a:t>
            </a:r>
            <a:r>
              <a:rPr lang="en-US" dirty="0" smtClean="0"/>
              <a:t>bm.dmier.*</a:t>
            </a:r>
            <a:endParaRPr lang="en-US" dirty="0"/>
          </a:p>
        </p:txBody>
      </p:sp>
      <p:sp>
        <p:nvSpPr>
          <p:cNvPr id="7" name="TextBox 6"/>
          <p:cNvSpPr txBox="1"/>
          <p:nvPr/>
        </p:nvSpPr>
        <p:spPr>
          <a:xfrm>
            <a:off x="9883650" y="2281533"/>
            <a:ext cx="1227324" cy="369332"/>
          </a:xfrm>
          <a:prstGeom prst="rect">
            <a:avLst/>
          </a:prstGeom>
          <a:noFill/>
        </p:spPr>
        <p:txBody>
          <a:bodyPr wrap="none" rtlCol="0">
            <a:spAutoFit/>
          </a:bodyPr>
          <a:lstStyle/>
          <a:p>
            <a:r>
              <a:rPr lang="en-US" dirty="0" smtClean="0"/>
              <a:t>PREA/§187</a:t>
            </a:r>
            <a:endParaRPr lang="en-US" dirty="0"/>
          </a:p>
        </p:txBody>
      </p:sp>
      <p:pic>
        <p:nvPicPr>
          <p:cNvPr id="8" name="Picture 7"/>
          <p:cNvPicPr>
            <a:picLocks noChangeAspect="1"/>
          </p:cNvPicPr>
          <p:nvPr/>
        </p:nvPicPr>
        <p:blipFill>
          <a:blip r:embed="rId14"/>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2493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616974" y="3270"/>
            <a:ext cx="652743" cy="369332"/>
          </a:xfrm>
          <a:prstGeom prst="rect">
            <a:avLst/>
          </a:prstGeom>
          <a:noFill/>
        </p:spPr>
        <p:txBody>
          <a:bodyPr wrap="none" rtlCol="0">
            <a:spAutoFit/>
          </a:bodyPr>
          <a:lstStyle/>
          <a:p>
            <a:r>
              <a:rPr lang="en-US" dirty="0" smtClean="0"/>
              <a:t>WWI</a:t>
            </a:r>
            <a:endParaRPr lang="en-US" dirty="0"/>
          </a:p>
        </p:txBody>
      </p: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sp>
        <p:nvSpPr>
          <p:cNvPr id="55" name="TextBox 54"/>
          <p:cNvSpPr txBox="1"/>
          <p:nvPr/>
        </p:nvSpPr>
        <p:spPr>
          <a:xfrm>
            <a:off x="8862064" y="14717"/>
            <a:ext cx="3406574" cy="830997"/>
          </a:xfrm>
          <a:prstGeom prst="rect">
            <a:avLst/>
          </a:prstGeom>
          <a:noFill/>
        </p:spPr>
        <p:txBody>
          <a:bodyPr wrap="none" rtlCol="0">
            <a:spAutoFit/>
          </a:bodyPr>
          <a:lstStyle/>
          <a:p>
            <a:r>
              <a:rPr lang="en-US" sz="4800" b="1" dirty="0" smtClean="0"/>
              <a:t>ATOMCLOCK</a:t>
            </a:r>
            <a:endParaRPr lang="en-US" sz="4800" b="1" dirty="0"/>
          </a:p>
        </p:txBody>
      </p:sp>
      <p:sp>
        <p:nvSpPr>
          <p:cNvPr id="95" name="TextBox 94"/>
          <p:cNvSpPr txBox="1"/>
          <p:nvPr/>
        </p:nvSpPr>
        <p:spPr>
          <a:xfrm>
            <a:off x="4581146" y="14717"/>
            <a:ext cx="859531" cy="369332"/>
          </a:xfrm>
          <a:prstGeom prst="rect">
            <a:avLst/>
          </a:prstGeom>
          <a:noFill/>
        </p:spPr>
        <p:txBody>
          <a:bodyPr wrap="none" rtlCol="0">
            <a:spAutoFit/>
          </a:bodyPr>
          <a:lstStyle/>
          <a:p>
            <a:r>
              <a:rPr lang="en-US" dirty="0" smtClean="0"/>
              <a:t>2013/4</a:t>
            </a:r>
            <a:endParaRPr lang="en-US" dirty="0"/>
          </a:p>
        </p:txBody>
      </p:sp>
      <p:pic>
        <p:nvPicPr>
          <p:cNvPr id="100" name="Picture 99"/>
          <p:cNvPicPr>
            <a:picLocks noChangeAspect="1"/>
          </p:cNvPicPr>
          <p:nvPr/>
        </p:nvPicPr>
        <p:blipFill>
          <a:blip r:embed="rId4"/>
          <a:stretch>
            <a:fillRect/>
          </a:stretch>
        </p:blipFill>
        <p:spPr>
          <a:xfrm>
            <a:off x="892956" y="3432225"/>
            <a:ext cx="1319322" cy="1579928"/>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4548" y="53318"/>
            <a:ext cx="2388245" cy="134338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3786" y="463779"/>
            <a:ext cx="4175603" cy="2348774"/>
          </a:xfrm>
          <a:prstGeom prst="rect">
            <a:avLst/>
          </a:prstGeom>
        </p:spPr>
      </p:pic>
      <p:sp>
        <p:nvSpPr>
          <p:cNvPr id="113" name="TextBox 112"/>
          <p:cNvSpPr txBox="1"/>
          <p:nvPr/>
        </p:nvSpPr>
        <p:spPr>
          <a:xfrm>
            <a:off x="892956" y="6488668"/>
            <a:ext cx="721672" cy="369332"/>
          </a:xfrm>
          <a:prstGeom prst="rect">
            <a:avLst/>
          </a:prstGeom>
          <a:noFill/>
        </p:spPr>
        <p:txBody>
          <a:bodyPr wrap="none" rtlCol="0">
            <a:spAutoFit/>
          </a:bodyPr>
          <a:lstStyle/>
          <a:p>
            <a:r>
              <a:rPr lang="en-US" dirty="0" smtClean="0"/>
              <a:t>[x] no</a:t>
            </a:r>
            <a:endParaRPr lang="en-US" dirty="0"/>
          </a:p>
        </p:txBody>
      </p:sp>
      <p:pic>
        <p:nvPicPr>
          <p:cNvPr id="114" name="Picture 1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1114" y="4842180"/>
            <a:ext cx="3755802" cy="1956398"/>
          </a:xfrm>
          <a:prstGeom prst="rect">
            <a:avLst/>
          </a:prstGeom>
        </p:spPr>
      </p:pic>
      <p:pic>
        <p:nvPicPr>
          <p:cNvPr id="118" name="Picture 1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0719" y="4816823"/>
            <a:ext cx="3872269" cy="1988763"/>
          </a:xfrm>
          <a:prstGeom prst="rect">
            <a:avLst/>
          </a:prstGeom>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18989" y="3773188"/>
            <a:ext cx="155428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486853" y="1785895"/>
            <a:ext cx="2107739" cy="1422387"/>
          </a:xfrm>
          <a:prstGeom prst="rect">
            <a:avLst/>
          </a:prstGeom>
          <a:noFill/>
          <a:ln w="762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92747" y="4406855"/>
            <a:ext cx="768159" cy="369332"/>
          </a:xfrm>
          <a:prstGeom prst="rect">
            <a:avLst/>
          </a:prstGeom>
          <a:noFill/>
        </p:spPr>
        <p:txBody>
          <a:bodyPr wrap="none" rtlCol="0">
            <a:spAutoFit/>
          </a:bodyPr>
          <a:lstStyle/>
          <a:p>
            <a:r>
              <a:rPr lang="en-US" dirty="0" smtClean="0"/>
              <a:t>TEXAS</a:t>
            </a:r>
            <a:endParaRPr lang="en-US" dirty="0"/>
          </a:p>
        </p:txBody>
      </p:sp>
      <p:sp>
        <p:nvSpPr>
          <p:cNvPr id="60" name="TextBox 59"/>
          <p:cNvSpPr txBox="1"/>
          <p:nvPr/>
        </p:nvSpPr>
        <p:spPr>
          <a:xfrm>
            <a:off x="7758499" y="4447491"/>
            <a:ext cx="2318070" cy="369332"/>
          </a:xfrm>
          <a:prstGeom prst="rect">
            <a:avLst/>
          </a:prstGeom>
          <a:noFill/>
        </p:spPr>
        <p:txBody>
          <a:bodyPr wrap="none" rtlCol="0">
            <a:spAutoFit/>
          </a:bodyPr>
          <a:lstStyle/>
          <a:p>
            <a:r>
              <a:rPr lang="en-US" dirty="0" smtClean="0"/>
              <a:t>BADEN-WURTEMBERG</a:t>
            </a:r>
            <a:endParaRPr lang="en-US" dirty="0"/>
          </a:p>
        </p:txBody>
      </p:sp>
      <p:sp>
        <p:nvSpPr>
          <p:cNvPr id="64" name="TextBox 63"/>
          <p:cNvSpPr txBox="1"/>
          <p:nvPr/>
        </p:nvSpPr>
        <p:spPr>
          <a:xfrm>
            <a:off x="9338277" y="1223046"/>
            <a:ext cx="1317540" cy="369332"/>
          </a:xfrm>
          <a:prstGeom prst="rect">
            <a:avLst/>
          </a:prstGeom>
          <a:noFill/>
        </p:spPr>
        <p:txBody>
          <a:bodyPr wrap="none" rtlCol="0">
            <a:spAutoFit/>
          </a:bodyPr>
          <a:lstStyle/>
          <a:p>
            <a:r>
              <a:rPr lang="en-US" dirty="0" smtClean="0"/>
              <a:t>CALIFORNIA</a:t>
            </a:r>
            <a:endParaRPr lang="en-US" dirty="0"/>
          </a:p>
        </p:txBody>
      </p:sp>
      <p:sp>
        <p:nvSpPr>
          <p:cNvPr id="5" name="Right Arrow 4"/>
          <p:cNvSpPr/>
          <p:nvPr/>
        </p:nvSpPr>
        <p:spPr>
          <a:xfrm rot="6855715">
            <a:off x="11109004" y="1147111"/>
            <a:ext cx="597408" cy="56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133167" y="555278"/>
            <a:ext cx="2777683" cy="923330"/>
          </a:xfrm>
          <a:prstGeom prst="rect">
            <a:avLst/>
          </a:prstGeom>
          <a:noFill/>
        </p:spPr>
        <p:txBody>
          <a:bodyPr wrap="none" rtlCol="0">
            <a:spAutoFit/>
          </a:bodyPr>
          <a:lstStyle/>
          <a:p>
            <a:r>
              <a:rPr lang="en-US" dirty="0" smtClean="0"/>
              <a:t>DR</a:t>
            </a:r>
          </a:p>
          <a:p>
            <a:r>
              <a:rPr lang="en-US" dirty="0" err="1" smtClean="0"/>
              <a:t>nonPoliceDoucmentLgoicali</a:t>
            </a:r>
            <a:endParaRPr lang="en-US" dirty="0" smtClean="0"/>
          </a:p>
          <a:p>
            <a:r>
              <a:rPr lang="en-US" dirty="0"/>
              <a:t>i</a:t>
            </a:r>
            <a:r>
              <a:rPr lang="en-US" dirty="0" smtClean="0"/>
              <a:t>bm.dmier.*</a:t>
            </a:r>
            <a:endParaRPr lang="en-US" dirty="0"/>
          </a:p>
        </p:txBody>
      </p:sp>
      <p:sp>
        <p:nvSpPr>
          <p:cNvPr id="7" name="TextBox 6"/>
          <p:cNvSpPr txBox="1"/>
          <p:nvPr/>
        </p:nvSpPr>
        <p:spPr>
          <a:xfrm>
            <a:off x="9883650" y="2281533"/>
            <a:ext cx="1227324" cy="369332"/>
          </a:xfrm>
          <a:prstGeom prst="rect">
            <a:avLst/>
          </a:prstGeom>
          <a:noFill/>
        </p:spPr>
        <p:txBody>
          <a:bodyPr wrap="none" rtlCol="0">
            <a:spAutoFit/>
          </a:bodyPr>
          <a:lstStyle/>
          <a:p>
            <a:r>
              <a:rPr lang="en-US" dirty="0" smtClean="0"/>
              <a:t>PREA/§187</a:t>
            </a:r>
            <a:endParaRPr lang="en-US" dirty="0"/>
          </a:p>
        </p:txBody>
      </p:sp>
      <p:pic>
        <p:nvPicPr>
          <p:cNvPr id="8" name="Picture 7"/>
          <p:cNvPicPr>
            <a:picLocks noChangeAspect="1"/>
          </p:cNvPicPr>
          <p:nvPr/>
        </p:nvPicPr>
        <p:blipFill>
          <a:blip r:embed="rId9"/>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578322" y="2859553"/>
            <a:ext cx="1289135" cy="646331"/>
          </a:xfrm>
          <a:prstGeom prst="rect">
            <a:avLst/>
          </a:prstGeom>
          <a:noFill/>
        </p:spPr>
        <p:txBody>
          <a:bodyPr wrap="none" rtlCol="0">
            <a:spAutoFit/>
          </a:bodyPr>
          <a:lstStyle/>
          <a:p>
            <a:r>
              <a:rPr lang="en-US" dirty="0" smtClean="0"/>
              <a:t>EXPIRED</a:t>
            </a:r>
          </a:p>
          <a:p>
            <a:r>
              <a:rPr lang="en-US" dirty="0" smtClean="0"/>
              <a:t>WWI, WWII</a:t>
            </a:r>
            <a:endParaRPr lang="en-US" dirty="0"/>
          </a:p>
        </p:txBody>
      </p:sp>
      <p:cxnSp>
        <p:nvCxnSpPr>
          <p:cNvPr id="11" name="Straight Connector 10"/>
          <p:cNvCxnSpPr/>
          <p:nvPr/>
        </p:nvCxnSpPr>
        <p:spPr>
          <a:xfrm flipH="1">
            <a:off x="4632793" y="3066012"/>
            <a:ext cx="123466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81587" y="3115901"/>
            <a:ext cx="3028842" cy="1477328"/>
          </a:xfrm>
          <a:prstGeom prst="rect">
            <a:avLst/>
          </a:prstGeom>
          <a:noFill/>
        </p:spPr>
        <p:txBody>
          <a:bodyPr wrap="none" rtlCol="0">
            <a:spAutoFit/>
          </a:bodyPr>
          <a:lstStyle/>
          <a:p>
            <a:r>
              <a:rPr lang="en-US" dirty="0" smtClean="0"/>
              <a:t>Soviet Union</a:t>
            </a:r>
          </a:p>
          <a:p>
            <a:r>
              <a:rPr lang="en-US" dirty="0" smtClean="0"/>
              <a:t>DDR</a:t>
            </a:r>
          </a:p>
          <a:p>
            <a:r>
              <a:rPr lang="en-US" dirty="0" smtClean="0"/>
              <a:t>Us-</a:t>
            </a:r>
            <a:r>
              <a:rPr lang="en-US" dirty="0" err="1" smtClean="0"/>
              <a:t>sw.</a:t>
            </a:r>
            <a:r>
              <a:rPr lang="en-US" strike="sngStrike" dirty="0" err="1" smtClean="0"/>
              <a:t>marx</a:t>
            </a:r>
            <a:r>
              <a:rPr lang="en-US" dirty="0"/>
              <a:t> </a:t>
            </a:r>
            <a:r>
              <a:rPr lang="en-US" dirty="0" err="1" smtClean="0"/>
              <a:t>ipx</a:t>
            </a:r>
            <a:r>
              <a:rPr lang="en-US" dirty="0" smtClean="0"/>
              <a:t> US-</a:t>
            </a:r>
            <a:r>
              <a:rPr lang="en-US" dirty="0" err="1" smtClean="0"/>
              <a:t>sw.de.</a:t>
            </a:r>
            <a:r>
              <a:rPr lang="en-US" strike="sngStrike" dirty="0" err="1" smtClean="0"/>
              <a:t>marx</a:t>
            </a:r>
            <a:endParaRPr lang="en-US" strike="sngStrike" dirty="0" smtClean="0"/>
          </a:p>
          <a:p>
            <a:r>
              <a:rPr lang="en-US" dirty="0" smtClean="0"/>
              <a:t>!US-CA</a:t>
            </a:r>
          </a:p>
          <a:p>
            <a:endParaRPr lang="en-US" strike="sngStrike" dirty="0" smtClean="0"/>
          </a:p>
        </p:txBody>
      </p:sp>
      <p:sp>
        <p:nvSpPr>
          <p:cNvPr id="14" name="Right Arrow 13"/>
          <p:cNvSpPr/>
          <p:nvPr/>
        </p:nvSpPr>
        <p:spPr>
          <a:xfrm rot="2994653">
            <a:off x="11576663" y="1652157"/>
            <a:ext cx="1607974" cy="8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3332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sp>
        <p:nvSpPr>
          <p:cNvPr id="55" name="TextBox 54"/>
          <p:cNvSpPr txBox="1"/>
          <p:nvPr/>
        </p:nvSpPr>
        <p:spPr>
          <a:xfrm>
            <a:off x="8808745" y="-105985"/>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100" name="Picture 99"/>
          <p:cNvPicPr>
            <a:picLocks noChangeAspect="1"/>
          </p:cNvPicPr>
          <p:nvPr/>
        </p:nvPicPr>
        <p:blipFill>
          <a:blip r:embed="rId4"/>
          <a:stretch>
            <a:fillRect/>
          </a:stretch>
        </p:blipFill>
        <p:spPr>
          <a:xfrm>
            <a:off x="5501023" y="653734"/>
            <a:ext cx="5011009" cy="6000835"/>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6816" y="53318"/>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790773" y="5999224"/>
            <a:ext cx="1851789" cy="923330"/>
          </a:xfrm>
          <a:prstGeom prst="rect">
            <a:avLst/>
          </a:prstGeom>
          <a:noFill/>
        </p:spPr>
        <p:txBody>
          <a:bodyPr wrap="none" rtlCol="0">
            <a:spAutoFit/>
          </a:bodyPr>
          <a:lstStyle/>
          <a:p>
            <a:r>
              <a:rPr lang="en-US" sz="5400" b="1" dirty="0" smtClean="0"/>
              <a:t>[x] </a:t>
            </a:r>
            <a:r>
              <a:rPr lang="en-US" sz="5400" b="1" strike="sngStrike" dirty="0" smtClean="0"/>
              <a:t>no</a:t>
            </a:r>
            <a:endParaRPr lang="en-US" sz="5400" b="1" strike="sngStrike" dirty="0"/>
          </a:p>
        </p:txBody>
      </p:sp>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6626268" y="3115000"/>
            <a:ext cx="261794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rot="2994653">
            <a:off x="11576663" y="1652157"/>
            <a:ext cx="1607974" cy="8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flipV="1">
            <a:off x="8006527" y="1954060"/>
            <a:ext cx="2" cy="248015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923715" y="1057122"/>
            <a:ext cx="3028842" cy="1477328"/>
          </a:xfrm>
          <a:prstGeom prst="rect">
            <a:avLst/>
          </a:prstGeom>
          <a:noFill/>
        </p:spPr>
        <p:txBody>
          <a:bodyPr wrap="none" rtlCol="0">
            <a:spAutoFit/>
          </a:bodyPr>
          <a:lstStyle/>
          <a:p>
            <a:r>
              <a:rPr lang="en-US" dirty="0" smtClean="0"/>
              <a:t>Soviet Union</a:t>
            </a:r>
          </a:p>
          <a:p>
            <a:r>
              <a:rPr lang="en-US" dirty="0" smtClean="0"/>
              <a:t>DDR</a:t>
            </a:r>
          </a:p>
          <a:p>
            <a:r>
              <a:rPr lang="en-US" dirty="0" smtClean="0"/>
              <a:t>Us-</a:t>
            </a:r>
            <a:r>
              <a:rPr lang="en-US" dirty="0" err="1" smtClean="0"/>
              <a:t>sw.</a:t>
            </a:r>
            <a:r>
              <a:rPr lang="en-US" strike="sngStrike" dirty="0" err="1" smtClean="0"/>
              <a:t>marx</a:t>
            </a:r>
            <a:r>
              <a:rPr lang="en-US" dirty="0"/>
              <a:t> </a:t>
            </a:r>
            <a:r>
              <a:rPr lang="en-US" dirty="0" err="1" smtClean="0"/>
              <a:t>ipx</a:t>
            </a:r>
            <a:r>
              <a:rPr lang="en-US" dirty="0" smtClean="0"/>
              <a:t> US-</a:t>
            </a:r>
            <a:r>
              <a:rPr lang="en-US" dirty="0" err="1" smtClean="0"/>
              <a:t>sw.de.</a:t>
            </a:r>
            <a:r>
              <a:rPr lang="en-US" strike="sngStrike" dirty="0" err="1" smtClean="0"/>
              <a:t>marx</a:t>
            </a:r>
            <a:endParaRPr lang="en-US" strike="sngStrike" dirty="0" smtClean="0"/>
          </a:p>
          <a:p>
            <a:r>
              <a:rPr lang="en-US" dirty="0" smtClean="0"/>
              <a:t>!US-CA</a:t>
            </a:r>
          </a:p>
          <a:p>
            <a:endParaRPr lang="en-US" strike="sngStrike" dirty="0" smtClean="0"/>
          </a:p>
        </p:txBody>
      </p:sp>
      <p:sp>
        <p:nvSpPr>
          <p:cNvPr id="24" name="TextBox 23"/>
          <p:cNvSpPr txBox="1"/>
          <p:nvPr/>
        </p:nvSpPr>
        <p:spPr>
          <a:xfrm>
            <a:off x="4923715" y="601957"/>
            <a:ext cx="3865032" cy="369332"/>
          </a:xfrm>
          <a:prstGeom prst="rect">
            <a:avLst/>
          </a:prstGeom>
          <a:noFill/>
        </p:spPr>
        <p:txBody>
          <a:bodyPr wrap="none" rtlCol="0">
            <a:spAutoFit/>
          </a:bodyPr>
          <a:lstStyle/>
          <a:p>
            <a:r>
              <a:rPr lang="en-US" dirty="0" smtClean="0"/>
              <a:t>Dr. Dr. </a:t>
            </a:r>
            <a:r>
              <a:rPr lang="en-US" dirty="0" err="1" smtClean="0"/>
              <a:t>Prof.nonPolcieDocumentsLogical</a:t>
            </a:r>
            <a:endParaRPr lang="en-US" dirty="0"/>
          </a:p>
        </p:txBody>
      </p:sp>
      <p:sp>
        <p:nvSpPr>
          <p:cNvPr id="25" name="TextBox 24"/>
          <p:cNvSpPr txBox="1"/>
          <p:nvPr/>
        </p:nvSpPr>
        <p:spPr>
          <a:xfrm>
            <a:off x="3123071" y="5461348"/>
            <a:ext cx="1691489" cy="646331"/>
          </a:xfrm>
          <a:prstGeom prst="rect">
            <a:avLst/>
          </a:prstGeom>
          <a:noFill/>
        </p:spPr>
        <p:txBody>
          <a:bodyPr wrap="none" rtlCol="0">
            <a:spAutoFit/>
          </a:bodyPr>
          <a:lstStyle/>
          <a:p>
            <a:r>
              <a:rPr lang="en-US" dirty="0" err="1" smtClean="0"/>
              <a:t>Claudi</a:t>
            </a:r>
            <a:r>
              <a:rPr lang="en-US" dirty="0" smtClean="0"/>
              <a:t> </a:t>
            </a:r>
            <a:r>
              <a:rPr lang="en-US" dirty="0" err="1" smtClean="0"/>
              <a:t>Gfiford</a:t>
            </a:r>
            <a:endParaRPr lang="en-US" dirty="0" smtClean="0"/>
          </a:p>
          <a:p>
            <a:r>
              <a:rPr lang="en-US" dirty="0" smtClean="0"/>
              <a:t>School Shooting</a:t>
            </a:r>
            <a:endParaRPr lang="en-US" dirty="0"/>
          </a:p>
        </p:txBody>
      </p:sp>
      <p:sp>
        <p:nvSpPr>
          <p:cNvPr id="26" name="Oval 25"/>
          <p:cNvSpPr/>
          <p:nvPr/>
        </p:nvSpPr>
        <p:spPr>
          <a:xfrm>
            <a:off x="4767836" y="5260932"/>
            <a:ext cx="706202" cy="7515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578322" y="5173249"/>
            <a:ext cx="786369" cy="369332"/>
          </a:xfrm>
          <a:prstGeom prst="rect">
            <a:avLst/>
          </a:prstGeom>
          <a:noFill/>
        </p:spPr>
        <p:txBody>
          <a:bodyPr wrap="none" rtlCol="0">
            <a:spAutoFit/>
          </a:bodyPr>
          <a:lstStyle/>
          <a:p>
            <a:r>
              <a:rPr lang="en-US" dirty="0" smtClean="0"/>
              <a:t>empty</a:t>
            </a:r>
            <a:endParaRPr lang="en-US" dirty="0"/>
          </a:p>
        </p:txBody>
      </p:sp>
      <p:sp>
        <p:nvSpPr>
          <p:cNvPr id="28" name="TextBox 27"/>
          <p:cNvSpPr txBox="1"/>
          <p:nvPr/>
        </p:nvSpPr>
        <p:spPr>
          <a:xfrm>
            <a:off x="2605414" y="5022937"/>
            <a:ext cx="2395592" cy="1477328"/>
          </a:xfrm>
          <a:prstGeom prst="rect">
            <a:avLst/>
          </a:prstGeom>
          <a:noFill/>
        </p:spPr>
        <p:txBody>
          <a:bodyPr wrap="none" rtlCol="0">
            <a:spAutoFit/>
          </a:bodyPr>
          <a:lstStyle/>
          <a:p>
            <a:r>
              <a:rPr lang="en-US" dirty="0" err="1" smtClean="0"/>
              <a:t>nonPOliceContentItem</a:t>
            </a:r>
            <a:r>
              <a:rPr lang="en-US" dirty="0" smtClean="0"/>
              <a:t>{</a:t>
            </a:r>
          </a:p>
          <a:p>
            <a:endParaRPr lang="en-US" dirty="0"/>
          </a:p>
          <a:p>
            <a:endParaRPr lang="en-US" dirty="0" smtClean="0"/>
          </a:p>
          <a:p>
            <a:endParaRPr lang="en-US" dirty="0"/>
          </a:p>
          <a:p>
            <a:r>
              <a:rPr lang="en-US" dirty="0" smtClean="0"/>
              <a:t>}</a:t>
            </a:r>
            <a:endParaRPr lang="en-US" dirty="0"/>
          </a:p>
        </p:txBody>
      </p:sp>
      <p:cxnSp>
        <p:nvCxnSpPr>
          <p:cNvPr id="30" name="Straight Connector 29"/>
          <p:cNvCxnSpPr/>
          <p:nvPr/>
        </p:nvCxnSpPr>
        <p:spPr>
          <a:xfrm>
            <a:off x="3037295" y="5636712"/>
            <a:ext cx="17772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006247" y="5899759"/>
            <a:ext cx="1917468" cy="112734"/>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10691" y="4734473"/>
            <a:ext cx="4474686" cy="369332"/>
          </a:xfrm>
          <a:prstGeom prst="rect">
            <a:avLst/>
          </a:prstGeom>
          <a:noFill/>
        </p:spPr>
        <p:txBody>
          <a:bodyPr wrap="none" rtlCol="0">
            <a:spAutoFit/>
          </a:bodyPr>
          <a:lstStyle/>
          <a:p>
            <a:r>
              <a:rPr lang="en-US" dirty="0" smtClean="0"/>
              <a:t>Monitoring-as-a-Service™  ( </a:t>
            </a:r>
            <a:r>
              <a:rPr lang="en-US" strike="sngStrike" dirty="0" smtClean="0"/>
              <a:t>MRI-as-a-Service</a:t>
            </a:r>
            <a:r>
              <a:rPr lang="en-US" dirty="0" smtClean="0"/>
              <a:t>)</a:t>
            </a:r>
            <a:endParaRPr lang="en-US" dirty="0"/>
          </a:p>
        </p:txBody>
      </p:sp>
      <p:cxnSp>
        <p:nvCxnSpPr>
          <p:cNvPr id="38" name="Straight Connector 37"/>
          <p:cNvCxnSpPr/>
          <p:nvPr/>
        </p:nvCxnSpPr>
        <p:spPr>
          <a:xfrm flipH="1">
            <a:off x="4183693" y="5173249"/>
            <a:ext cx="1565754" cy="1077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38170" y="1180001"/>
            <a:ext cx="1002082" cy="1462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474038" y="1559193"/>
            <a:ext cx="3365748" cy="1061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120937" y="1885952"/>
            <a:ext cx="2315846" cy="1701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749447" y="2036208"/>
            <a:ext cx="2566328" cy="1664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958408" y="1238872"/>
            <a:ext cx="1453098" cy="70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089756" y="1416040"/>
            <a:ext cx="361185" cy="196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0" idx="1"/>
          </p:cNvCxnSpPr>
          <p:nvPr/>
        </p:nvCxnSpPr>
        <p:spPr>
          <a:xfrm>
            <a:off x="4923715" y="1795786"/>
            <a:ext cx="2416537" cy="20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5001006" y="2035147"/>
            <a:ext cx="748441" cy="490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6477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5" name="TextBox 54"/>
          <p:cNvSpPr txBox="1"/>
          <p:nvPr/>
        </p:nvSpPr>
        <p:spPr>
          <a:xfrm>
            <a:off x="8808745" y="-105985"/>
            <a:ext cx="3900811" cy="1569660"/>
          </a:xfrm>
          <a:prstGeom prst="rect">
            <a:avLst/>
          </a:prstGeom>
          <a:noFill/>
        </p:spPr>
        <p:txBody>
          <a:bodyPr wrap="none" rtlCol="0">
            <a:spAutoFit/>
          </a:bodyPr>
          <a:lstStyle/>
          <a:p>
            <a:r>
              <a:rPr lang="en-US" sz="4800" b="1" dirty="0" smtClean="0"/>
              <a:t>HUDSON</a:t>
            </a:r>
          </a:p>
          <a:p>
            <a:r>
              <a:rPr lang="en-US" sz="4800" b="1" dirty="0" smtClean="0"/>
              <a:t>FBI:TERRORIM</a:t>
            </a:r>
            <a:endParaRPr lang="en-US" sz="4800" b="1" dirty="0"/>
          </a:p>
        </p:txBody>
      </p:sp>
      <p:pic>
        <p:nvPicPr>
          <p:cNvPr id="100" name="Picture 99"/>
          <p:cNvPicPr>
            <a:picLocks noChangeAspect="1"/>
          </p:cNvPicPr>
          <p:nvPr/>
        </p:nvPicPr>
        <p:blipFill>
          <a:blip r:embed="rId3"/>
          <a:stretch>
            <a:fillRect/>
          </a:stretch>
        </p:blipFill>
        <p:spPr>
          <a:xfrm rot="10800000">
            <a:off x="7001497" y="1570510"/>
            <a:ext cx="4207838" cy="5039013"/>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1072485" y="53318"/>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790773" y="5999224"/>
            <a:ext cx="1851789" cy="923330"/>
          </a:xfrm>
          <a:prstGeom prst="rect">
            <a:avLst/>
          </a:prstGeom>
          <a:noFill/>
        </p:spPr>
        <p:txBody>
          <a:bodyPr wrap="none" rtlCol="0">
            <a:spAutoFit/>
          </a:bodyPr>
          <a:lstStyle/>
          <a:p>
            <a:r>
              <a:rPr lang="en-US" sz="5400" b="1" dirty="0" smtClean="0"/>
              <a:t>[x] </a:t>
            </a:r>
            <a:r>
              <a:rPr lang="en-US" sz="5400" b="1" strike="sngStrike" dirty="0" smtClean="0"/>
              <a:t>no</a:t>
            </a:r>
            <a:endParaRPr lang="en-US" sz="5400" b="1" strike="sngStrike" dirty="0"/>
          </a:p>
        </p:txBody>
      </p:sp>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1072485" y="2381090"/>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sp>
        <p:nvSpPr>
          <p:cNvPr id="2" name="TextBox 1"/>
          <p:cNvSpPr txBox="1"/>
          <p:nvPr/>
        </p:nvSpPr>
        <p:spPr>
          <a:xfrm>
            <a:off x="4431443" y="258801"/>
            <a:ext cx="1287788" cy="369332"/>
          </a:xfrm>
          <a:prstGeom prst="rect">
            <a:avLst/>
          </a:prstGeom>
          <a:noFill/>
        </p:spPr>
        <p:txBody>
          <a:bodyPr wrap="none" rtlCol="0">
            <a:spAutoFit/>
          </a:bodyPr>
          <a:lstStyle/>
          <a:p>
            <a:r>
              <a:rPr lang="en-US" dirty="0" smtClean="0"/>
              <a:t>Dr. Dr. Prof. </a:t>
            </a:r>
            <a:endParaRPr lang="en-US" dirty="0"/>
          </a:p>
        </p:txBody>
      </p:sp>
      <p:pic>
        <p:nvPicPr>
          <p:cNvPr id="37" name="Picture 36"/>
          <p:cNvPicPr>
            <a:picLocks noChangeAspect="1"/>
          </p:cNvPicPr>
          <p:nvPr/>
        </p:nvPicPr>
        <p:blipFill>
          <a:blip r:embed="rId6"/>
          <a:stretch>
            <a:fillRect/>
          </a:stretch>
        </p:blipFill>
        <p:spPr>
          <a:xfrm>
            <a:off x="6689945" y="294320"/>
            <a:ext cx="1952381" cy="1276190"/>
          </a:xfrm>
          <a:prstGeom prst="rect">
            <a:avLst/>
          </a:prstGeom>
          <a:ln>
            <a:solidFill>
              <a:schemeClr val="tx1"/>
            </a:solidFill>
          </a:ln>
        </p:spPr>
      </p:pic>
      <p:cxnSp>
        <p:nvCxnSpPr>
          <p:cNvPr id="4" name="Straight Connector 3"/>
          <p:cNvCxnSpPr/>
          <p:nvPr/>
        </p:nvCxnSpPr>
        <p:spPr>
          <a:xfrm flipV="1">
            <a:off x="1030542" y="3267456"/>
            <a:ext cx="3400901" cy="16154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24055" y="1029000"/>
            <a:ext cx="3000758" cy="1200329"/>
          </a:xfrm>
          <a:prstGeom prst="rect">
            <a:avLst/>
          </a:prstGeom>
          <a:noFill/>
        </p:spPr>
        <p:txBody>
          <a:bodyPr wrap="none" rtlCol="0">
            <a:spAutoFit/>
          </a:bodyPr>
          <a:lstStyle/>
          <a:p>
            <a:r>
              <a:rPr lang="en-US" dirty="0" smtClean="0"/>
              <a:t>MATHEW: </a:t>
            </a:r>
            <a:r>
              <a:rPr lang="en-US" strike="sngStrike" dirty="0" smtClean="0"/>
              <a:t>LEE</a:t>
            </a:r>
          </a:p>
          <a:p>
            <a:r>
              <a:rPr lang="en-US" dirty="0" smtClean="0"/>
              <a:t>HOMCIE:MAYOR</a:t>
            </a:r>
          </a:p>
          <a:p>
            <a:r>
              <a:rPr lang="en-US" dirty="0"/>
              <a:t> </a:t>
            </a:r>
            <a:r>
              <a:rPr lang="en-US" dirty="0" smtClean="0"/>
              <a:t>  </a:t>
            </a:r>
            <a:r>
              <a:rPr lang="en-US" dirty="0" err="1" smtClean="0"/>
              <a:t>nonPOliceRTA</a:t>
            </a:r>
            <a:r>
              <a:rPr lang="en-US" dirty="0" smtClean="0"/>
              <a:t>(</a:t>
            </a:r>
            <a:r>
              <a:rPr lang="en-US" strike="sngStrike" dirty="0" smtClean="0"/>
              <a:t>z/OS BATCH</a:t>
            </a:r>
            <a:r>
              <a:rPr lang="en-US" dirty="0" smtClean="0"/>
              <a:t> )</a:t>
            </a:r>
          </a:p>
          <a:p>
            <a:r>
              <a:rPr lang="en-US" dirty="0"/>
              <a:t> </a:t>
            </a:r>
            <a:r>
              <a:rPr lang="en-US" dirty="0" smtClean="0"/>
              <a:t> </a:t>
            </a:r>
            <a:r>
              <a:rPr lang="en-US" strike="sngStrike" dirty="0" smtClean="0"/>
              <a:t>SOUL KIA</a:t>
            </a:r>
            <a:endParaRPr lang="en-US" strike="sngStrike" dirty="0"/>
          </a:p>
        </p:txBody>
      </p:sp>
      <p:sp>
        <p:nvSpPr>
          <p:cNvPr id="10" name="TextBox 9"/>
          <p:cNvSpPr txBox="1"/>
          <p:nvPr/>
        </p:nvSpPr>
        <p:spPr>
          <a:xfrm>
            <a:off x="4006439" y="4818426"/>
            <a:ext cx="3139001" cy="1569660"/>
          </a:xfrm>
          <a:prstGeom prst="rect">
            <a:avLst/>
          </a:prstGeom>
          <a:noFill/>
        </p:spPr>
        <p:txBody>
          <a:bodyPr wrap="none" rtlCol="0">
            <a:spAutoFit/>
          </a:bodyPr>
          <a:lstStyle/>
          <a:p>
            <a:r>
              <a:rPr lang="en-US" sz="9600" b="1" dirty="0" smtClean="0"/>
              <a:t>DEVIL</a:t>
            </a:r>
            <a:endParaRPr lang="en-US" sz="9600" b="1" dirty="0"/>
          </a:p>
        </p:txBody>
      </p:sp>
      <p:sp>
        <p:nvSpPr>
          <p:cNvPr id="11" name="TextBox 10"/>
          <p:cNvSpPr txBox="1"/>
          <p:nvPr/>
        </p:nvSpPr>
        <p:spPr>
          <a:xfrm>
            <a:off x="3158035" y="6388086"/>
            <a:ext cx="11837792" cy="1477328"/>
          </a:xfrm>
          <a:prstGeom prst="rect">
            <a:avLst/>
          </a:prstGeom>
          <a:noFill/>
        </p:spPr>
        <p:txBody>
          <a:bodyPr wrap="none" rtlCol="0">
            <a:spAutoFit/>
          </a:bodyPr>
          <a:lstStyle/>
          <a:p>
            <a:r>
              <a:rPr lang="en-US" dirty="0" smtClean="0"/>
              <a:t>HOMCEO:MAYRO(</a:t>
            </a:r>
            <a:r>
              <a:rPr lang="en-US" strike="sngStrike" dirty="0" smtClean="0"/>
              <a:t>Blond </a:t>
            </a:r>
            <a:r>
              <a:rPr lang="en-US" strike="sngStrike" dirty="0" err="1" smtClean="0"/>
              <a:t>reommit</a:t>
            </a:r>
            <a:r>
              <a:rPr lang="en-US" strike="sngStrike" dirty="0" smtClean="0"/>
              <a:t> hear </a:t>
            </a:r>
            <a:r>
              <a:rPr lang="en-US" strike="sngStrike" dirty="0" err="1" smtClean="0"/>
              <a:t>backwar</a:t>
            </a:r>
            <a:r>
              <a:rPr lang="en-US" strike="sngStrike" dirty="0" smtClean="0"/>
              <a:t> guns and </a:t>
            </a:r>
            <a:r>
              <a:rPr lang="en-US" strike="sngStrike" dirty="0" err="1" smtClean="0"/>
              <a:t>roese</a:t>
            </a:r>
            <a:r>
              <a:rPr lang="en-US" strike="sngStrike" dirty="0" smtClean="0"/>
              <a:t> heard </a:t>
            </a:r>
            <a:r>
              <a:rPr lang="en-US" strike="sngStrike" dirty="0" err="1" smtClean="0"/>
              <a:t>worhsipgin</a:t>
            </a:r>
            <a:r>
              <a:rPr lang="en-US" strike="sngStrike" dirty="0" smtClean="0"/>
              <a:t> </a:t>
            </a:r>
            <a:r>
              <a:rPr lang="en-US" strike="sngStrike" dirty="0" err="1" smtClean="0"/>
              <a:t>deveil</a:t>
            </a:r>
            <a:r>
              <a:rPr lang="en-US" dirty="0" smtClean="0"/>
              <a:t>)</a:t>
            </a:r>
          </a:p>
          <a:p>
            <a:r>
              <a:rPr lang="en-US" dirty="0" smtClean="0"/>
              <a:t>[x] No.</a:t>
            </a:r>
          </a:p>
          <a:p>
            <a:r>
              <a:rPr lang="en-US" dirty="0" smtClean="0"/>
              <a:t>0.1 </a:t>
            </a:r>
            <a:r>
              <a:rPr lang="en-US" strike="sngStrike" dirty="0" smtClean="0"/>
              <a:t>Matt Ward  </a:t>
            </a:r>
            <a:r>
              <a:rPr lang="en-US" dirty="0" smtClean="0"/>
              <a:t>000.tw.pns.nonPoliceChrutLoical</a:t>
            </a:r>
          </a:p>
          <a:p>
            <a:r>
              <a:rPr lang="en-US" dirty="0" err="1" smtClean="0"/>
              <a:t>Ibm.dmiler.blawckhaw.metz.korn</a:t>
            </a:r>
            <a:r>
              <a:rPr lang="en-US" dirty="0" smtClean="0"/>
              <a:t> </a:t>
            </a:r>
          </a:p>
          <a:p>
            <a:r>
              <a:rPr lang="en-US" strike="sngStrike" dirty="0" smtClean="0"/>
              <a:t>Wine bottle </a:t>
            </a:r>
            <a:r>
              <a:rPr lang="en-US" strike="sngStrike" dirty="0" err="1" smtClean="0"/>
              <a:t>develi</a:t>
            </a:r>
            <a:r>
              <a:rPr lang="en-US" strike="sngStrike" dirty="0" smtClean="0"/>
              <a:t> al </a:t>
            </a:r>
            <a:r>
              <a:rPr lang="en-US" strike="sngStrike" dirty="0" err="1" smtClean="0"/>
              <a:t>kaida</a:t>
            </a:r>
            <a:r>
              <a:rPr lang="en-US" strike="sngStrike" dirty="0" smtClean="0"/>
              <a:t> </a:t>
            </a:r>
            <a:r>
              <a:rPr lang="en-US" strike="sngStrike" dirty="0" err="1" smtClean="0"/>
              <a:t>neibhrog</a:t>
            </a:r>
            <a:r>
              <a:rPr lang="en-US" strike="sngStrike" dirty="0" smtClean="0"/>
              <a:t>: I will give this </a:t>
            </a:r>
            <a:r>
              <a:rPr lang="en-US" strike="sngStrike" dirty="0" err="1" smtClean="0"/>
              <a:t>bott</a:t>
            </a:r>
            <a:r>
              <a:rPr lang="en-US" strike="sngStrike" dirty="0" smtClean="0"/>
              <a:t> to my neighbor he belie in church( manly too much church at home)</a:t>
            </a:r>
            <a:endParaRPr lang="en-US" strike="sngStrike" dirty="0"/>
          </a:p>
        </p:txBody>
      </p:sp>
      <p:cxnSp>
        <p:nvCxnSpPr>
          <p:cNvPr id="15" name="Straight Connector 14"/>
          <p:cNvCxnSpPr/>
          <p:nvPr/>
        </p:nvCxnSpPr>
        <p:spPr>
          <a:xfrm flipV="1">
            <a:off x="4006439" y="5145024"/>
            <a:ext cx="528985" cy="292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575939" y="147585"/>
            <a:ext cx="3242384" cy="1067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630364" y="-3572"/>
            <a:ext cx="2427268" cy="369332"/>
          </a:xfrm>
          <a:prstGeom prst="rect">
            <a:avLst/>
          </a:prstGeom>
          <a:noFill/>
        </p:spPr>
        <p:txBody>
          <a:bodyPr wrap="none" rtlCol="0">
            <a:spAutoFit/>
          </a:bodyPr>
          <a:lstStyle/>
          <a:p>
            <a:r>
              <a:rPr lang="en-US" dirty="0" smtClean="0"/>
              <a:t>0.1 HOMICDIEJFK(book)</a:t>
            </a:r>
            <a:endParaRPr lang="en-US" dirty="0"/>
          </a:p>
        </p:txBody>
      </p:sp>
      <p:pic>
        <p:nvPicPr>
          <p:cNvPr id="19" name="Picture 18"/>
          <p:cNvPicPr>
            <a:picLocks noChangeAspect="1"/>
          </p:cNvPicPr>
          <p:nvPr/>
        </p:nvPicPr>
        <p:blipFill>
          <a:blip r:embed="rId7"/>
          <a:stretch>
            <a:fillRect/>
          </a:stretch>
        </p:blipFill>
        <p:spPr>
          <a:xfrm>
            <a:off x="1247713" y="5169749"/>
            <a:ext cx="2447619" cy="771429"/>
          </a:xfrm>
          <a:prstGeom prst="rect">
            <a:avLst/>
          </a:prstGeom>
        </p:spPr>
      </p:pic>
    </p:spTree>
    <p:extLst>
      <p:ext uri="{BB962C8B-B14F-4D97-AF65-F5344CB8AC3E}">
        <p14:creationId xmlns:p14="http://schemas.microsoft.com/office/powerpoint/2010/main" val="2693310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741601" y="2839708"/>
            <a:ext cx="2305050" cy="3257550"/>
          </a:xfrm>
          <a:prstGeom prst="rect">
            <a:avLst/>
          </a:prstGeom>
        </p:spPr>
      </p:pic>
      <p:sp>
        <p:nvSpPr>
          <p:cNvPr id="55" name="TextBox 54"/>
          <p:cNvSpPr txBox="1"/>
          <p:nvPr/>
        </p:nvSpPr>
        <p:spPr>
          <a:xfrm>
            <a:off x="8808745" y="-105985"/>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100" name="Picture 99"/>
          <p:cNvPicPr>
            <a:picLocks noChangeAspect="1"/>
          </p:cNvPicPr>
          <p:nvPr/>
        </p:nvPicPr>
        <p:blipFill>
          <a:blip r:embed="rId4"/>
          <a:stretch>
            <a:fillRect/>
          </a:stretch>
        </p:blipFill>
        <p:spPr>
          <a:xfrm rot="10800000">
            <a:off x="6366534" y="182880"/>
            <a:ext cx="5011009" cy="6000835"/>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0002" y="88832"/>
            <a:ext cx="2388245" cy="134338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rot="2994653">
            <a:off x="11576663" y="1652157"/>
            <a:ext cx="1607974" cy="8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499097" y="2217107"/>
            <a:ext cx="766557" cy="369332"/>
          </a:xfrm>
          <a:prstGeom prst="rect">
            <a:avLst/>
          </a:prstGeom>
          <a:noFill/>
        </p:spPr>
        <p:txBody>
          <a:bodyPr wrap="none" rtlCol="0">
            <a:spAutoFit/>
          </a:bodyPr>
          <a:lstStyle/>
          <a:p>
            <a:r>
              <a:rPr lang="en-US" dirty="0" smtClean="0"/>
              <a:t>PUMP</a:t>
            </a:r>
            <a:endParaRPr lang="en-US" dirty="0"/>
          </a:p>
        </p:txBody>
      </p:sp>
      <p:cxnSp>
        <p:nvCxnSpPr>
          <p:cNvPr id="4" name="Straight Connector 3"/>
          <p:cNvCxnSpPr>
            <a:stCxn id="2" idx="1"/>
          </p:cNvCxnSpPr>
          <p:nvPr/>
        </p:nvCxnSpPr>
        <p:spPr>
          <a:xfrm>
            <a:off x="3499097" y="2401773"/>
            <a:ext cx="872487" cy="184666"/>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340867">
            <a:off x="5430193" y="2842896"/>
            <a:ext cx="1000125" cy="1171575"/>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126034">
            <a:off x="4403244" y="2833442"/>
            <a:ext cx="1209675" cy="1209675"/>
          </a:xfrm>
          <a:prstGeom prst="rect">
            <a:avLst/>
          </a:prstGeom>
        </p:spPr>
      </p:pic>
      <p:pic>
        <p:nvPicPr>
          <p:cNvPr id="41" name="Picture 40"/>
          <p:cNvPicPr>
            <a:picLocks noChangeAspect="1"/>
          </p:cNvPicPr>
          <p:nvPr/>
        </p:nvPicPr>
        <p:blipFill>
          <a:blip r:embed="rId9"/>
          <a:stretch>
            <a:fillRect/>
          </a:stretch>
        </p:blipFill>
        <p:spPr>
          <a:xfrm rot="10025636">
            <a:off x="5963445" y="1890562"/>
            <a:ext cx="1018034" cy="1155194"/>
          </a:xfrm>
          <a:prstGeom prst="rect">
            <a:avLst/>
          </a:prstGeom>
        </p:spPr>
      </p:pic>
      <p:pic>
        <p:nvPicPr>
          <p:cNvPr id="43" name="Picture 42"/>
          <p:cNvPicPr>
            <a:picLocks noChangeAspect="1"/>
          </p:cNvPicPr>
          <p:nvPr/>
        </p:nvPicPr>
        <p:blipFill>
          <a:blip r:embed="rId10"/>
          <a:stretch>
            <a:fillRect/>
          </a:stretch>
        </p:blipFill>
        <p:spPr>
          <a:xfrm rot="10491941">
            <a:off x="4807210" y="1643709"/>
            <a:ext cx="773954" cy="878542"/>
          </a:xfrm>
          <a:prstGeom prst="rect">
            <a:avLst/>
          </a:prstGeom>
        </p:spPr>
      </p:pic>
      <p:cxnSp>
        <p:nvCxnSpPr>
          <p:cNvPr id="6" name="Straight Connector 5"/>
          <p:cNvCxnSpPr/>
          <p:nvPr/>
        </p:nvCxnSpPr>
        <p:spPr>
          <a:xfrm>
            <a:off x="1741600" y="1610840"/>
            <a:ext cx="28805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94187" y="1432220"/>
            <a:ext cx="808042" cy="369332"/>
          </a:xfrm>
          <a:prstGeom prst="rect">
            <a:avLst/>
          </a:prstGeom>
          <a:noFill/>
        </p:spPr>
        <p:txBody>
          <a:bodyPr wrap="none" rtlCol="0">
            <a:spAutoFit/>
          </a:bodyPr>
          <a:lstStyle/>
          <a:p>
            <a:r>
              <a:rPr lang="en-US" dirty="0" smtClean="0"/>
              <a:t>source</a:t>
            </a:r>
            <a:endParaRPr lang="en-US" dirty="0"/>
          </a:p>
        </p:txBody>
      </p:sp>
      <p:cxnSp>
        <p:nvCxnSpPr>
          <p:cNvPr id="11" name="Straight Connector 10"/>
          <p:cNvCxnSpPr/>
          <p:nvPr/>
        </p:nvCxnSpPr>
        <p:spPr>
          <a:xfrm>
            <a:off x="4893366" y="1801552"/>
            <a:ext cx="751348" cy="600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66534" y="1610840"/>
            <a:ext cx="334891" cy="1572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2856" y="2586439"/>
            <a:ext cx="79072" cy="1679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393796" y="2927238"/>
            <a:ext cx="1308544" cy="16322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391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741601" y="2839708"/>
            <a:ext cx="2305050" cy="3257550"/>
          </a:xfrm>
          <a:prstGeom prst="rect">
            <a:avLst/>
          </a:prstGeom>
        </p:spPr>
      </p:pic>
      <p:sp>
        <p:nvSpPr>
          <p:cNvPr id="55" name="TextBox 54"/>
          <p:cNvSpPr txBox="1"/>
          <p:nvPr/>
        </p:nvSpPr>
        <p:spPr>
          <a:xfrm>
            <a:off x="8808745" y="-105985"/>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100" name="Picture 99"/>
          <p:cNvPicPr>
            <a:picLocks noChangeAspect="1"/>
          </p:cNvPicPr>
          <p:nvPr/>
        </p:nvPicPr>
        <p:blipFill>
          <a:blip r:embed="rId4"/>
          <a:stretch>
            <a:fillRect/>
          </a:stretch>
        </p:blipFill>
        <p:spPr>
          <a:xfrm rot="10800000">
            <a:off x="7137095" y="822829"/>
            <a:ext cx="4153118" cy="4973484"/>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1700002" y="88832"/>
            <a:ext cx="2388245" cy="134338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rot="2994653">
            <a:off x="11576663" y="1652157"/>
            <a:ext cx="1607974" cy="8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499097" y="2217107"/>
            <a:ext cx="766557" cy="369332"/>
          </a:xfrm>
          <a:prstGeom prst="rect">
            <a:avLst/>
          </a:prstGeom>
          <a:noFill/>
        </p:spPr>
        <p:txBody>
          <a:bodyPr wrap="none" rtlCol="0">
            <a:spAutoFit/>
          </a:bodyPr>
          <a:lstStyle/>
          <a:p>
            <a:r>
              <a:rPr lang="en-US" dirty="0" smtClean="0"/>
              <a:t>PUMP</a:t>
            </a:r>
            <a:endParaRPr lang="en-US" dirty="0"/>
          </a:p>
        </p:txBody>
      </p:sp>
      <p:cxnSp>
        <p:nvCxnSpPr>
          <p:cNvPr id="4" name="Straight Connector 3"/>
          <p:cNvCxnSpPr/>
          <p:nvPr/>
        </p:nvCxnSpPr>
        <p:spPr>
          <a:xfrm>
            <a:off x="3547416" y="2277044"/>
            <a:ext cx="872487" cy="184666"/>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340867">
            <a:off x="5430193" y="2842896"/>
            <a:ext cx="1000125" cy="1171575"/>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126034">
            <a:off x="4403244" y="2833442"/>
            <a:ext cx="1209675" cy="1209675"/>
          </a:xfrm>
          <a:prstGeom prst="rect">
            <a:avLst/>
          </a:prstGeom>
        </p:spPr>
      </p:pic>
      <p:pic>
        <p:nvPicPr>
          <p:cNvPr id="41" name="Picture 40"/>
          <p:cNvPicPr>
            <a:picLocks noChangeAspect="1"/>
          </p:cNvPicPr>
          <p:nvPr/>
        </p:nvPicPr>
        <p:blipFill>
          <a:blip r:embed="rId9"/>
          <a:stretch>
            <a:fillRect/>
          </a:stretch>
        </p:blipFill>
        <p:spPr>
          <a:xfrm rot="10025636">
            <a:off x="5963445" y="1890562"/>
            <a:ext cx="1018034" cy="1155194"/>
          </a:xfrm>
          <a:prstGeom prst="rect">
            <a:avLst/>
          </a:prstGeom>
        </p:spPr>
      </p:pic>
      <p:pic>
        <p:nvPicPr>
          <p:cNvPr id="43" name="Picture 42"/>
          <p:cNvPicPr>
            <a:picLocks noChangeAspect="1"/>
          </p:cNvPicPr>
          <p:nvPr/>
        </p:nvPicPr>
        <p:blipFill>
          <a:blip r:embed="rId10"/>
          <a:stretch>
            <a:fillRect/>
          </a:stretch>
        </p:blipFill>
        <p:spPr>
          <a:xfrm rot="10491941">
            <a:off x="4807210" y="1643709"/>
            <a:ext cx="773954" cy="878542"/>
          </a:xfrm>
          <a:prstGeom prst="rect">
            <a:avLst/>
          </a:prstGeom>
        </p:spPr>
      </p:pic>
      <p:cxnSp>
        <p:nvCxnSpPr>
          <p:cNvPr id="6" name="Straight Connector 5"/>
          <p:cNvCxnSpPr/>
          <p:nvPr/>
        </p:nvCxnSpPr>
        <p:spPr>
          <a:xfrm>
            <a:off x="1741600" y="1610840"/>
            <a:ext cx="28805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94187" y="1432220"/>
            <a:ext cx="808042" cy="369332"/>
          </a:xfrm>
          <a:prstGeom prst="rect">
            <a:avLst/>
          </a:prstGeom>
          <a:noFill/>
        </p:spPr>
        <p:txBody>
          <a:bodyPr wrap="none" rtlCol="0">
            <a:spAutoFit/>
          </a:bodyPr>
          <a:lstStyle/>
          <a:p>
            <a:r>
              <a:rPr lang="en-US" dirty="0" smtClean="0"/>
              <a:t>source</a:t>
            </a:r>
            <a:endParaRPr lang="en-US" dirty="0"/>
          </a:p>
        </p:txBody>
      </p:sp>
      <p:cxnSp>
        <p:nvCxnSpPr>
          <p:cNvPr id="11" name="Straight Connector 10"/>
          <p:cNvCxnSpPr/>
          <p:nvPr/>
        </p:nvCxnSpPr>
        <p:spPr>
          <a:xfrm>
            <a:off x="4893366" y="1801552"/>
            <a:ext cx="751348" cy="600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66534" y="1610840"/>
            <a:ext cx="334891" cy="1572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2856" y="2586439"/>
            <a:ext cx="79072" cy="1679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393796" y="2927238"/>
            <a:ext cx="1308544" cy="1632236"/>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702244" y="1336864"/>
            <a:ext cx="1344407" cy="369332"/>
          </a:xfrm>
          <a:prstGeom prst="rect">
            <a:avLst/>
          </a:prstGeom>
          <a:noFill/>
        </p:spPr>
        <p:txBody>
          <a:bodyPr wrap="none" rtlCol="0">
            <a:spAutoFit/>
          </a:bodyPr>
          <a:lstStyle/>
          <a:p>
            <a:r>
              <a:rPr lang="en-US" strike="sngStrike" dirty="0" smtClean="0"/>
              <a:t>Really pump</a:t>
            </a:r>
            <a:endParaRPr lang="en-US" strike="sngStrike" dirty="0"/>
          </a:p>
        </p:txBody>
      </p:sp>
      <p:pic>
        <p:nvPicPr>
          <p:cNvPr id="10" name="Picture 9"/>
          <p:cNvPicPr>
            <a:picLocks noChangeAspect="1"/>
          </p:cNvPicPr>
          <p:nvPr/>
        </p:nvPicPr>
        <p:blipFill>
          <a:blip r:embed="rId11"/>
          <a:stretch>
            <a:fillRect/>
          </a:stretch>
        </p:blipFill>
        <p:spPr>
          <a:xfrm rot="10800000">
            <a:off x="5130600" y="381903"/>
            <a:ext cx="588553" cy="710813"/>
          </a:xfrm>
          <a:prstGeom prst="rect">
            <a:avLst/>
          </a:prstGeom>
        </p:spPr>
      </p:pic>
      <p:cxnSp>
        <p:nvCxnSpPr>
          <p:cNvPr id="27" name="Straight Connector 26"/>
          <p:cNvCxnSpPr/>
          <p:nvPr/>
        </p:nvCxnSpPr>
        <p:spPr>
          <a:xfrm>
            <a:off x="5048068" y="397446"/>
            <a:ext cx="751348" cy="600221"/>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88271" y="5275327"/>
            <a:ext cx="3244863" cy="923330"/>
          </a:xfrm>
          <a:prstGeom prst="rect">
            <a:avLst/>
          </a:prstGeom>
          <a:noFill/>
        </p:spPr>
        <p:txBody>
          <a:bodyPr wrap="none" rtlCol="0">
            <a:spAutoFit/>
          </a:bodyPr>
          <a:lstStyle/>
          <a:p>
            <a:r>
              <a:rPr lang="en-US" dirty="0" smtClean="0"/>
              <a:t>!INTERNATIONAL LAW</a:t>
            </a:r>
          </a:p>
          <a:p>
            <a:r>
              <a:rPr lang="en-US" dirty="0"/>
              <a:t>	</a:t>
            </a:r>
            <a:r>
              <a:rPr lang="en-US" dirty="0" smtClean="0"/>
              <a:t>- The Pumpers</a:t>
            </a:r>
          </a:p>
          <a:p>
            <a:r>
              <a:rPr lang="en-US" dirty="0"/>
              <a:t>	</a:t>
            </a:r>
            <a:r>
              <a:rPr lang="en-US" dirty="0" err="1" smtClean="0"/>
              <a:t>Micheal</a:t>
            </a:r>
            <a:r>
              <a:rPr lang="en-US" dirty="0" smtClean="0"/>
              <a:t>, Jason, Roland</a:t>
            </a:r>
            <a:endParaRPr lang="en-US" dirty="0"/>
          </a:p>
        </p:txBody>
      </p:sp>
      <p:cxnSp>
        <p:nvCxnSpPr>
          <p:cNvPr id="18" name="Straight Connector 17"/>
          <p:cNvCxnSpPr/>
          <p:nvPr/>
        </p:nvCxnSpPr>
        <p:spPr>
          <a:xfrm flipH="1">
            <a:off x="5423742" y="6066372"/>
            <a:ext cx="230939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376328" y="5736992"/>
            <a:ext cx="18185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022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52395" cy="651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52394" y="125260"/>
            <a:ext cx="25053" cy="673274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799" y="1743660"/>
            <a:ext cx="3962400" cy="3288792"/>
          </a:xfrm>
          <a:prstGeom prst="rect">
            <a:avLst/>
          </a:prstGeom>
        </p:spPr>
      </p:pic>
      <p:sp>
        <p:nvSpPr>
          <p:cNvPr id="3" name="Rectangle 2"/>
          <p:cNvSpPr/>
          <p:nvPr/>
        </p:nvSpPr>
        <p:spPr>
          <a:xfrm>
            <a:off x="4114799" y="3657600"/>
            <a:ext cx="3962401" cy="1583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GOD.JOSPEPH</a:t>
            </a:r>
          </a:p>
          <a:p>
            <a:pPr algn="ctr"/>
            <a:r>
              <a:rPr lang="en-US" dirty="0" smtClean="0"/>
              <a:t>SR/JR</a:t>
            </a:r>
          </a:p>
          <a:p>
            <a:pPr algn="ctr"/>
            <a:r>
              <a:rPr lang="en-US" strike="sngStrike" dirty="0" smtClean="0"/>
              <a:t>SEXTON (horny rat </a:t>
            </a:r>
            <a:r>
              <a:rPr lang="en-US" strike="sngStrike" dirty="0" err="1" smtClean="0"/>
              <a:t>graphit</a:t>
            </a:r>
            <a:r>
              <a:rPr lang="en-US" strike="sngStrike" dirty="0" smtClean="0"/>
              <a:t>)</a:t>
            </a:r>
          </a:p>
          <a:p>
            <a:pPr algn="ctr"/>
            <a:r>
              <a:rPr lang="en-US" dirty="0" smtClean="0"/>
              <a:t>CHAMBERS.GOD.JOHN(</a:t>
            </a:r>
            <a:r>
              <a:rPr lang="en-US" strike="sngStrike" dirty="0" err="1" smtClean="0"/>
              <a:t>schulz</a:t>
            </a:r>
            <a:r>
              <a:rPr lang="en-US" dirty="0" smtClean="0"/>
              <a:t>)</a:t>
            </a:r>
          </a:p>
          <a:p>
            <a:pPr algn="ctr"/>
            <a:r>
              <a:rPr lang="en-US" dirty="0" smtClean="0"/>
              <a:t>No </a:t>
            </a:r>
            <a:r>
              <a:rPr lang="en-US" dirty="0"/>
              <a:t>child Left https://www2.ed.gov/nclb/landing.jhtml</a:t>
            </a:r>
          </a:p>
        </p:txBody>
      </p:sp>
      <p:cxnSp>
        <p:nvCxnSpPr>
          <p:cNvPr id="7" name="Straight Arrow Connector 6"/>
          <p:cNvCxnSpPr/>
          <p:nvPr/>
        </p:nvCxnSpPr>
        <p:spPr>
          <a:xfrm flipH="1">
            <a:off x="7697338" y="4326340"/>
            <a:ext cx="1719617" cy="122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39785" y="4107976"/>
            <a:ext cx="1991379" cy="646331"/>
          </a:xfrm>
          <a:prstGeom prst="rect">
            <a:avLst/>
          </a:prstGeom>
          <a:noFill/>
        </p:spPr>
        <p:txBody>
          <a:bodyPr wrap="none" rtlCol="0">
            <a:spAutoFit/>
          </a:bodyPr>
          <a:lstStyle/>
          <a:p>
            <a:r>
              <a:rPr lang="en-US" dirty="0" smtClean="0"/>
              <a:t>2005 HOOVER(</a:t>
            </a:r>
            <a:r>
              <a:rPr lang="en-US" strike="sngStrike" dirty="0" smtClean="0"/>
              <a:t>lee</a:t>
            </a:r>
            <a:r>
              <a:rPr lang="en-US" dirty="0" smtClean="0"/>
              <a:t>)</a:t>
            </a:r>
          </a:p>
          <a:p>
            <a:r>
              <a:rPr lang="en-US" strike="sngStrike" dirty="0" smtClean="0"/>
              <a:t>bob lee dog </a:t>
            </a:r>
            <a:r>
              <a:rPr lang="en-US" strike="sngStrike" dirty="0" err="1" smtClean="0"/>
              <a:t>marley</a:t>
            </a:r>
            <a:endParaRPr lang="en-US" strike="sngStrike" dirty="0"/>
          </a:p>
        </p:txBody>
      </p:sp>
      <p:sp>
        <p:nvSpPr>
          <p:cNvPr id="12" name="TextBox 11"/>
          <p:cNvSpPr txBox="1"/>
          <p:nvPr/>
        </p:nvSpPr>
        <p:spPr>
          <a:xfrm>
            <a:off x="8802806" y="4872251"/>
            <a:ext cx="2671437" cy="923330"/>
          </a:xfrm>
          <a:prstGeom prst="rect">
            <a:avLst/>
          </a:prstGeom>
          <a:noFill/>
        </p:spPr>
        <p:txBody>
          <a:bodyPr wrap="none" rtlCol="0">
            <a:spAutoFit/>
          </a:bodyPr>
          <a:lstStyle/>
          <a:p>
            <a:r>
              <a:rPr lang="en-US" strike="sngStrike" dirty="0" err="1" smtClean="0"/>
              <a:t>Platic</a:t>
            </a:r>
            <a:r>
              <a:rPr lang="en-US" dirty="0" smtClean="0"/>
              <a:t> </a:t>
            </a:r>
            <a:r>
              <a:rPr lang="en-US" dirty="0" err="1" smtClean="0"/>
              <a:t>Penton:Base</a:t>
            </a:r>
            <a:r>
              <a:rPr lang="en-US" dirty="0" smtClean="0"/>
              <a:t> </a:t>
            </a:r>
            <a:r>
              <a:rPr lang="en-US" strike="sngStrike" dirty="0" err="1" smtClean="0"/>
              <a:t>wutang</a:t>
            </a:r>
            <a:endParaRPr lang="en-US" strike="sngStrike" dirty="0" smtClean="0"/>
          </a:p>
          <a:p>
            <a:r>
              <a:rPr lang="en-US" dirty="0" smtClean="0"/>
              <a:t>TELEGRPHAO </a:t>
            </a:r>
            <a:r>
              <a:rPr lang="en-US" strike="sngStrike" dirty="0" smtClean="0"/>
              <a:t>gold teeth</a:t>
            </a:r>
          </a:p>
          <a:p>
            <a:r>
              <a:rPr lang="en-US" dirty="0" smtClean="0"/>
              <a:t>JR/SR</a:t>
            </a:r>
            <a:endParaRPr lang="en-US" dirty="0"/>
          </a:p>
        </p:txBody>
      </p:sp>
      <p:cxnSp>
        <p:nvCxnSpPr>
          <p:cNvPr id="13" name="Straight Arrow Connector 12"/>
          <p:cNvCxnSpPr/>
          <p:nvPr/>
        </p:nvCxnSpPr>
        <p:spPr>
          <a:xfrm flipH="1" flipV="1">
            <a:off x="7849739" y="4601570"/>
            <a:ext cx="768823" cy="302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8117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740" y="2832304"/>
            <a:ext cx="2365237" cy="3342608"/>
          </a:xfrm>
          <a:prstGeom prst="rect">
            <a:avLst/>
          </a:prstGeom>
        </p:spPr>
      </p:pic>
      <p:sp>
        <p:nvSpPr>
          <p:cNvPr id="55" name="TextBox 54"/>
          <p:cNvSpPr txBox="1"/>
          <p:nvPr/>
        </p:nvSpPr>
        <p:spPr>
          <a:xfrm>
            <a:off x="10430577" y="-70471"/>
            <a:ext cx="1560812" cy="830997"/>
          </a:xfrm>
          <a:prstGeom prst="rect">
            <a:avLst/>
          </a:prstGeom>
          <a:noFill/>
        </p:spPr>
        <p:txBody>
          <a:bodyPr wrap="none" rtlCol="0">
            <a:spAutoFit/>
          </a:bodyPr>
          <a:lstStyle/>
          <a:p>
            <a:r>
              <a:rPr lang="en-US" sz="4800" b="1" dirty="0" smtClean="0"/>
              <a:t>FIRST</a:t>
            </a:r>
            <a:endParaRPr lang="en-US" sz="4800" b="1" dirty="0"/>
          </a:p>
        </p:txBody>
      </p:sp>
      <p:pic>
        <p:nvPicPr>
          <p:cNvPr id="100" name="Picture 99"/>
          <p:cNvPicPr>
            <a:picLocks noChangeAspect="1"/>
          </p:cNvPicPr>
          <p:nvPr/>
        </p:nvPicPr>
        <p:blipFill>
          <a:blip r:embed="rId4"/>
          <a:stretch>
            <a:fillRect/>
          </a:stretch>
        </p:blipFill>
        <p:spPr>
          <a:xfrm>
            <a:off x="7565026" y="939483"/>
            <a:ext cx="4153118" cy="4973484"/>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0002" y="88832"/>
            <a:ext cx="2388245" cy="134338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3100" y="2961776"/>
            <a:ext cx="1000125" cy="1171575"/>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441367">
            <a:off x="4403244" y="2833442"/>
            <a:ext cx="1209675" cy="1209675"/>
          </a:xfrm>
          <a:prstGeom prst="rect">
            <a:avLst/>
          </a:prstGeom>
        </p:spPr>
      </p:pic>
      <p:pic>
        <p:nvPicPr>
          <p:cNvPr id="41" name="Picture 40"/>
          <p:cNvPicPr>
            <a:picLocks noChangeAspect="1"/>
          </p:cNvPicPr>
          <p:nvPr/>
        </p:nvPicPr>
        <p:blipFill>
          <a:blip r:embed="rId8"/>
          <a:stretch>
            <a:fillRect/>
          </a:stretch>
        </p:blipFill>
        <p:spPr>
          <a:xfrm rot="12563278">
            <a:off x="5963445" y="1890562"/>
            <a:ext cx="1018034" cy="1155194"/>
          </a:xfrm>
          <a:prstGeom prst="rect">
            <a:avLst/>
          </a:prstGeom>
        </p:spPr>
      </p:pic>
      <p:pic>
        <p:nvPicPr>
          <p:cNvPr id="43" name="Picture 42"/>
          <p:cNvPicPr>
            <a:picLocks noChangeAspect="1"/>
          </p:cNvPicPr>
          <p:nvPr/>
        </p:nvPicPr>
        <p:blipFill>
          <a:blip r:embed="rId9"/>
          <a:stretch>
            <a:fillRect/>
          </a:stretch>
        </p:blipFill>
        <p:spPr>
          <a:xfrm>
            <a:off x="4807210" y="1643709"/>
            <a:ext cx="773954" cy="878542"/>
          </a:xfrm>
          <a:prstGeom prst="rect">
            <a:avLst/>
          </a:prstGeom>
        </p:spPr>
      </p:pic>
      <p:sp>
        <p:nvSpPr>
          <p:cNvPr id="7" name="TextBox 6"/>
          <p:cNvSpPr txBox="1"/>
          <p:nvPr/>
        </p:nvSpPr>
        <p:spPr>
          <a:xfrm>
            <a:off x="5608489" y="104567"/>
            <a:ext cx="808042" cy="369332"/>
          </a:xfrm>
          <a:prstGeom prst="rect">
            <a:avLst/>
          </a:prstGeom>
          <a:noFill/>
        </p:spPr>
        <p:txBody>
          <a:bodyPr wrap="none" rtlCol="0">
            <a:spAutoFit/>
          </a:bodyPr>
          <a:lstStyle/>
          <a:p>
            <a:r>
              <a:rPr lang="en-US" dirty="0" smtClean="0"/>
              <a:t>source</a:t>
            </a:r>
            <a:endParaRPr lang="en-US" dirty="0"/>
          </a:p>
        </p:txBody>
      </p:sp>
      <p:cxnSp>
        <p:nvCxnSpPr>
          <p:cNvPr id="11" name="Straight Connector 10"/>
          <p:cNvCxnSpPr/>
          <p:nvPr/>
        </p:nvCxnSpPr>
        <p:spPr>
          <a:xfrm>
            <a:off x="4893366" y="1801552"/>
            <a:ext cx="751348" cy="600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13566" y="1552211"/>
            <a:ext cx="334891" cy="1572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2856" y="2586439"/>
            <a:ext cx="79072" cy="1679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44490" y="2608430"/>
            <a:ext cx="1308544" cy="1632236"/>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10"/>
          <a:stretch>
            <a:fillRect/>
          </a:stretch>
        </p:blipFill>
        <p:spPr>
          <a:xfrm>
            <a:off x="5130600" y="381903"/>
            <a:ext cx="588553" cy="710813"/>
          </a:xfrm>
          <a:prstGeom prst="rect">
            <a:avLst/>
          </a:prstGeom>
        </p:spPr>
      </p:pic>
      <p:sp>
        <p:nvSpPr>
          <p:cNvPr id="12" name="TextBox 11"/>
          <p:cNvSpPr txBox="1"/>
          <p:nvPr/>
        </p:nvSpPr>
        <p:spPr>
          <a:xfrm>
            <a:off x="4608835" y="4972671"/>
            <a:ext cx="2187009" cy="646331"/>
          </a:xfrm>
          <a:prstGeom prst="rect">
            <a:avLst/>
          </a:prstGeom>
          <a:noFill/>
        </p:spPr>
        <p:txBody>
          <a:bodyPr wrap="none" rtlCol="0">
            <a:spAutoFit/>
          </a:bodyPr>
          <a:lstStyle/>
          <a:p>
            <a:r>
              <a:rPr lang="en-US" dirty="0" smtClean="0"/>
              <a:t>INTERNATIONAL LAW</a:t>
            </a:r>
          </a:p>
          <a:p>
            <a:r>
              <a:rPr lang="en-US" dirty="0" smtClean="0"/>
              <a:t>WEB SERVICE</a:t>
            </a:r>
          </a:p>
        </p:txBody>
      </p:sp>
      <p:cxnSp>
        <p:nvCxnSpPr>
          <p:cNvPr id="16" name="Straight Connector 15"/>
          <p:cNvCxnSpPr/>
          <p:nvPr/>
        </p:nvCxnSpPr>
        <p:spPr>
          <a:xfrm flipV="1">
            <a:off x="4893366" y="376735"/>
            <a:ext cx="879490" cy="715981"/>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11"/>
          <a:stretch>
            <a:fillRect/>
          </a:stretch>
        </p:blipFill>
        <p:spPr>
          <a:xfrm>
            <a:off x="7979786" y="216103"/>
            <a:ext cx="2447619" cy="771429"/>
          </a:xfrm>
          <a:prstGeom prst="rect">
            <a:avLst/>
          </a:prstGeom>
        </p:spPr>
      </p:pic>
      <p:cxnSp>
        <p:nvCxnSpPr>
          <p:cNvPr id="23" name="Straight Connector 22"/>
          <p:cNvCxnSpPr>
            <a:endCxn id="7" idx="1"/>
          </p:cNvCxnSpPr>
          <p:nvPr/>
        </p:nvCxnSpPr>
        <p:spPr>
          <a:xfrm flipH="1">
            <a:off x="5608489" y="289233"/>
            <a:ext cx="87252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950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52395" cy="651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52394" y="125260"/>
            <a:ext cx="25053" cy="673274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648501" y="3097039"/>
            <a:ext cx="6096000" cy="1200329"/>
          </a:xfrm>
          <a:prstGeom prst="rect">
            <a:avLst/>
          </a:prstGeom>
        </p:spPr>
        <p:txBody>
          <a:bodyPr>
            <a:spAutoFit/>
          </a:bodyPr>
          <a:lstStyle/>
          <a:p>
            <a:r>
              <a:rPr lang="en-US" dirty="0"/>
              <a:t>	PENTAGON:HOMICIDE:LUX</a:t>
            </a:r>
          </a:p>
          <a:p>
            <a:r>
              <a:rPr lang="en-US" dirty="0"/>
              <a:t>	IBM:RUSSIA</a:t>
            </a:r>
          </a:p>
          <a:p>
            <a:r>
              <a:rPr lang="en-US" dirty="0"/>
              <a:t>	IBM:GERMANY</a:t>
            </a:r>
          </a:p>
          <a:p>
            <a:r>
              <a:rPr lang="en-US" dirty="0"/>
              <a:t>	11111 </a:t>
            </a:r>
            <a:r>
              <a:rPr lang="en-US" dirty="0" err="1"/>
              <a:t>ibm.damiler.employe.viginai.rometti</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909" y="125260"/>
            <a:ext cx="2256164" cy="2920416"/>
          </a:xfrm>
          <a:prstGeom prst="rect">
            <a:avLst/>
          </a:prstGeom>
        </p:spPr>
      </p:pic>
      <p:pic>
        <p:nvPicPr>
          <p:cNvPr id="8" name="Picture 7"/>
          <p:cNvPicPr>
            <a:picLocks noChangeAspect="1"/>
          </p:cNvPicPr>
          <p:nvPr/>
        </p:nvPicPr>
        <p:blipFill>
          <a:blip r:embed="rId3"/>
          <a:stretch>
            <a:fillRect/>
          </a:stretch>
        </p:blipFill>
        <p:spPr>
          <a:xfrm>
            <a:off x="8883835" y="1386661"/>
            <a:ext cx="3097960" cy="2151939"/>
          </a:xfrm>
          <a:prstGeom prst="rect">
            <a:avLst/>
          </a:prstGeom>
        </p:spPr>
      </p:pic>
      <p:cxnSp>
        <p:nvCxnSpPr>
          <p:cNvPr id="10" name="Straight Connector 9"/>
          <p:cNvCxnSpPr/>
          <p:nvPr/>
        </p:nvCxnSpPr>
        <p:spPr>
          <a:xfrm>
            <a:off x="8937152" y="1340705"/>
            <a:ext cx="3254848" cy="254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4544704" y="4079842"/>
            <a:ext cx="4548163" cy="136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43298" y="1174547"/>
            <a:ext cx="3278526" cy="1477328"/>
          </a:xfrm>
          <a:prstGeom prst="rect">
            <a:avLst/>
          </a:prstGeom>
          <a:noFill/>
        </p:spPr>
        <p:txBody>
          <a:bodyPr wrap="none" rtlCol="0">
            <a:spAutoFit/>
          </a:bodyPr>
          <a:lstStyle/>
          <a:p>
            <a:r>
              <a:rPr lang="en-US" dirty="0" err="1" smtClean="0"/>
              <a:t>nonPoliceCFGLogical</a:t>
            </a:r>
            <a:endParaRPr lang="en-US" dirty="0" smtClean="0"/>
          </a:p>
          <a:p>
            <a:r>
              <a:rPr lang="en-US" dirty="0" err="1" smtClean="0"/>
              <a:t>nonPolcieReprot</a:t>
            </a:r>
            <a:endParaRPr lang="en-US" dirty="0" smtClean="0"/>
          </a:p>
          <a:p>
            <a:endParaRPr lang="en-US" dirty="0"/>
          </a:p>
          <a:p>
            <a:r>
              <a:rPr lang="en-US" dirty="0" err="1" smtClean="0"/>
              <a:t>IBM.RUSSIA.nonPoiceCfgLogical</a:t>
            </a:r>
            <a:endParaRPr lang="en-US" dirty="0" smtClean="0"/>
          </a:p>
          <a:p>
            <a:r>
              <a:rPr lang="en-US" dirty="0" err="1" smtClean="0"/>
              <a:t>IBM.GERMAN.nonPocliCfgLgoical</a:t>
            </a:r>
            <a:endParaRPr lang="en-US" dirty="0"/>
          </a:p>
        </p:txBody>
      </p:sp>
      <p:sp>
        <p:nvSpPr>
          <p:cNvPr id="15" name="Rectangle 14"/>
          <p:cNvSpPr/>
          <p:nvPr/>
        </p:nvSpPr>
        <p:spPr>
          <a:xfrm>
            <a:off x="4348136" y="18534"/>
            <a:ext cx="5112810" cy="1323439"/>
          </a:xfrm>
          <a:prstGeom prst="rect">
            <a:avLst/>
          </a:prstGeom>
        </p:spPr>
        <p:txBody>
          <a:bodyPr wrap="none">
            <a:spAutoFit/>
          </a:bodyPr>
          <a:lstStyle/>
          <a:p>
            <a:r>
              <a:rPr lang="en-US" sz="8000" b="1" dirty="0"/>
              <a:t>COMPUTER</a:t>
            </a:r>
          </a:p>
        </p:txBody>
      </p:sp>
    </p:spTree>
    <p:extLst>
      <p:ext uri="{BB962C8B-B14F-4D97-AF65-F5344CB8AC3E}">
        <p14:creationId xmlns:p14="http://schemas.microsoft.com/office/powerpoint/2010/main" val="1560164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52395" cy="651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52394" y="125260"/>
            <a:ext cx="25053" cy="673274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648501" y="3097039"/>
            <a:ext cx="6096000" cy="1200329"/>
          </a:xfrm>
          <a:prstGeom prst="rect">
            <a:avLst/>
          </a:prstGeom>
        </p:spPr>
        <p:txBody>
          <a:bodyPr>
            <a:spAutoFit/>
          </a:bodyPr>
          <a:lstStyle/>
          <a:p>
            <a:r>
              <a:rPr lang="en-US" dirty="0"/>
              <a:t>	PENTAGON:HOMICIDE:LUX</a:t>
            </a:r>
          </a:p>
          <a:p>
            <a:r>
              <a:rPr lang="en-US" dirty="0"/>
              <a:t>	IBM:RUSSIA</a:t>
            </a:r>
          </a:p>
          <a:p>
            <a:r>
              <a:rPr lang="en-US" dirty="0"/>
              <a:t>	IBM:GERMANY</a:t>
            </a:r>
          </a:p>
          <a:p>
            <a:r>
              <a:rPr lang="en-US" dirty="0"/>
              <a:t>	11111 </a:t>
            </a:r>
            <a:r>
              <a:rPr lang="en-US" dirty="0" err="1"/>
              <a:t>ibm.damiler.employe.viginai.rometti</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909" y="125260"/>
            <a:ext cx="2256164" cy="2920416"/>
          </a:xfrm>
          <a:prstGeom prst="rect">
            <a:avLst/>
          </a:prstGeom>
        </p:spPr>
      </p:pic>
      <p:pic>
        <p:nvPicPr>
          <p:cNvPr id="8" name="Picture 7"/>
          <p:cNvPicPr>
            <a:picLocks noChangeAspect="1"/>
          </p:cNvPicPr>
          <p:nvPr/>
        </p:nvPicPr>
        <p:blipFill>
          <a:blip r:embed="rId3"/>
          <a:stretch>
            <a:fillRect/>
          </a:stretch>
        </p:blipFill>
        <p:spPr>
          <a:xfrm>
            <a:off x="8883835" y="1386661"/>
            <a:ext cx="3097960" cy="2151939"/>
          </a:xfrm>
          <a:prstGeom prst="rect">
            <a:avLst/>
          </a:prstGeom>
        </p:spPr>
      </p:pic>
      <p:cxnSp>
        <p:nvCxnSpPr>
          <p:cNvPr id="10" name="Straight Connector 9"/>
          <p:cNvCxnSpPr/>
          <p:nvPr/>
        </p:nvCxnSpPr>
        <p:spPr>
          <a:xfrm>
            <a:off x="8937152" y="1340705"/>
            <a:ext cx="3254848" cy="254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4544704" y="4079842"/>
            <a:ext cx="4548163" cy="136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43298" y="1174547"/>
            <a:ext cx="3278526" cy="1477328"/>
          </a:xfrm>
          <a:prstGeom prst="rect">
            <a:avLst/>
          </a:prstGeom>
          <a:noFill/>
        </p:spPr>
        <p:txBody>
          <a:bodyPr wrap="none" rtlCol="0">
            <a:spAutoFit/>
          </a:bodyPr>
          <a:lstStyle/>
          <a:p>
            <a:r>
              <a:rPr lang="en-US" dirty="0" err="1" smtClean="0"/>
              <a:t>nonPoliceCFGLogical</a:t>
            </a:r>
            <a:endParaRPr lang="en-US" dirty="0" smtClean="0"/>
          </a:p>
          <a:p>
            <a:r>
              <a:rPr lang="en-US" dirty="0" err="1" smtClean="0"/>
              <a:t>nonPolcieReprot</a:t>
            </a:r>
            <a:endParaRPr lang="en-US" dirty="0" smtClean="0"/>
          </a:p>
          <a:p>
            <a:endParaRPr lang="en-US" dirty="0"/>
          </a:p>
          <a:p>
            <a:r>
              <a:rPr lang="en-US" dirty="0" err="1" smtClean="0"/>
              <a:t>IBM.RUSSIA.nonPoiceCfgLogical</a:t>
            </a:r>
            <a:endParaRPr lang="en-US" dirty="0" smtClean="0"/>
          </a:p>
          <a:p>
            <a:r>
              <a:rPr lang="en-US" dirty="0" err="1" smtClean="0"/>
              <a:t>IBM.GERMAN.nonPocliCfgLgoical</a:t>
            </a:r>
            <a:endParaRPr lang="en-US" dirty="0"/>
          </a:p>
        </p:txBody>
      </p:sp>
      <p:sp>
        <p:nvSpPr>
          <p:cNvPr id="15" name="Rectangle 14"/>
          <p:cNvSpPr/>
          <p:nvPr/>
        </p:nvSpPr>
        <p:spPr>
          <a:xfrm>
            <a:off x="4348136" y="18534"/>
            <a:ext cx="5112810" cy="1323439"/>
          </a:xfrm>
          <a:prstGeom prst="rect">
            <a:avLst/>
          </a:prstGeom>
        </p:spPr>
        <p:txBody>
          <a:bodyPr wrap="none">
            <a:spAutoFit/>
          </a:bodyPr>
          <a:lstStyle/>
          <a:p>
            <a:r>
              <a:rPr lang="en-US" sz="8000" b="1" dirty="0"/>
              <a:t>COMPUTER</a:t>
            </a:r>
          </a:p>
        </p:txBody>
      </p:sp>
      <p:sp>
        <p:nvSpPr>
          <p:cNvPr id="2" name="TextBox 1"/>
          <p:cNvSpPr txBox="1"/>
          <p:nvPr/>
        </p:nvSpPr>
        <p:spPr>
          <a:xfrm>
            <a:off x="2060812" y="4995081"/>
            <a:ext cx="9363076" cy="1200329"/>
          </a:xfrm>
          <a:prstGeom prst="rect">
            <a:avLst/>
          </a:prstGeom>
          <a:noFill/>
        </p:spPr>
        <p:txBody>
          <a:bodyPr wrap="none" rtlCol="0">
            <a:spAutoFit/>
          </a:bodyPr>
          <a:lstStyle/>
          <a:p>
            <a:r>
              <a:rPr lang="en-US" dirty="0" smtClean="0"/>
              <a:t>With the COMPTUER I generated these reports for accuracy</a:t>
            </a:r>
          </a:p>
          <a:p>
            <a:r>
              <a:rPr lang="en-US" dirty="0"/>
              <a:t>	</a:t>
            </a:r>
            <a:r>
              <a:rPr lang="en-US" dirty="0" smtClean="0"/>
              <a:t>BANK ACCOUNTS</a:t>
            </a:r>
          </a:p>
          <a:p>
            <a:r>
              <a:rPr lang="en-US" dirty="0"/>
              <a:t>	</a:t>
            </a:r>
            <a:r>
              <a:rPr lang="en-US" dirty="0" smtClean="0"/>
              <a:t>	</a:t>
            </a:r>
            <a:r>
              <a:rPr lang="en-US" dirty="0" err="1" smtClean="0"/>
              <a:t>nat</a:t>
            </a:r>
            <a:r>
              <a:rPr lang="en-US" dirty="0" smtClean="0"/>
              <a:t>[].</a:t>
            </a:r>
            <a:r>
              <a:rPr lang="en-US" dirty="0" err="1" smtClean="0"/>
              <a:t>nonPoliceBankLogical</a:t>
            </a:r>
            <a:r>
              <a:rPr lang="en-US" dirty="0" smtClean="0"/>
              <a:t>=100,000  </a:t>
            </a:r>
            <a:r>
              <a:rPr lang="en-US" dirty="0" err="1" smtClean="0"/>
              <a:t>int</a:t>
            </a:r>
            <a:r>
              <a:rPr lang="en-US" dirty="0" smtClean="0"/>
              <a:t>[].</a:t>
            </a:r>
            <a:r>
              <a:rPr lang="en-US" dirty="0" err="1" smtClean="0"/>
              <a:t>lsitn</a:t>
            </a:r>
            <a:r>
              <a:rPr lang="en-US" dirty="0" smtClean="0"/>
              <a:t>(Scotland bank, UBS, ) 0.1 NATO</a:t>
            </a:r>
          </a:p>
          <a:p>
            <a:r>
              <a:rPr lang="en-US" dirty="0" smtClean="0"/>
              <a:t>And also with (COMPUTER:RUSSIA, COMPUTER:GERMANY ).</a:t>
            </a:r>
            <a:r>
              <a:rPr lang="en-US" dirty="0" err="1" smtClean="0"/>
              <a:t>int</a:t>
            </a:r>
            <a:endParaRPr lang="en-US" dirty="0"/>
          </a:p>
        </p:txBody>
      </p:sp>
    </p:spTree>
    <p:extLst>
      <p:ext uri="{BB962C8B-B14F-4D97-AF65-F5344CB8AC3E}">
        <p14:creationId xmlns:p14="http://schemas.microsoft.com/office/powerpoint/2010/main" val="3592513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83391" y="409433"/>
            <a:ext cx="793807" cy="369332"/>
          </a:xfrm>
          <a:prstGeom prst="rect">
            <a:avLst/>
          </a:prstGeom>
          <a:noFill/>
        </p:spPr>
        <p:txBody>
          <a:bodyPr wrap="none" rtlCol="0">
            <a:spAutoFit/>
          </a:bodyPr>
          <a:lstStyle/>
          <a:p>
            <a:r>
              <a:rPr lang="en-US" dirty="0" smtClean="0"/>
              <a:t>Other:</a:t>
            </a:r>
            <a:endParaRPr lang="en-US" dirty="0"/>
          </a:p>
        </p:txBody>
      </p:sp>
      <p:sp>
        <p:nvSpPr>
          <p:cNvPr id="3" name="TextBox 2"/>
          <p:cNvSpPr txBox="1"/>
          <p:nvPr/>
        </p:nvSpPr>
        <p:spPr>
          <a:xfrm>
            <a:off x="5670504" y="3031584"/>
            <a:ext cx="1823641" cy="369332"/>
          </a:xfrm>
          <a:prstGeom prst="rect">
            <a:avLst/>
          </a:prstGeom>
          <a:noFill/>
        </p:spPr>
        <p:txBody>
          <a:bodyPr wrap="none" rtlCol="0">
            <a:spAutoFit/>
          </a:bodyPr>
          <a:lstStyle/>
          <a:p>
            <a:r>
              <a:rPr lang="en-US" strike="sngStrike" dirty="0" err="1" smtClean="0"/>
              <a:t>Japanse</a:t>
            </a:r>
            <a:r>
              <a:rPr lang="en-US" strike="sngStrike" dirty="0" smtClean="0"/>
              <a:t> red army</a:t>
            </a:r>
            <a:endParaRPr lang="en-US" strike="sngStrike" dirty="0"/>
          </a:p>
        </p:txBody>
      </p:sp>
      <p:sp>
        <p:nvSpPr>
          <p:cNvPr id="5" name="TextBox 4"/>
          <p:cNvSpPr txBox="1"/>
          <p:nvPr/>
        </p:nvSpPr>
        <p:spPr>
          <a:xfrm>
            <a:off x="4012442" y="409433"/>
            <a:ext cx="543739" cy="369332"/>
          </a:xfrm>
          <a:prstGeom prst="rect">
            <a:avLst/>
          </a:prstGeom>
          <a:noFill/>
        </p:spPr>
        <p:txBody>
          <a:bodyPr wrap="none" rtlCol="0">
            <a:spAutoFit/>
          </a:bodyPr>
          <a:lstStyle/>
          <a:p>
            <a:r>
              <a:rPr lang="en-US" dirty="0" smtClean="0"/>
              <a:t>LPD</a:t>
            </a:r>
            <a:endParaRPr lang="en-US" dirty="0"/>
          </a:p>
        </p:txBody>
      </p:sp>
      <p:sp>
        <p:nvSpPr>
          <p:cNvPr id="7" name="Rectangle 6"/>
          <p:cNvSpPr/>
          <p:nvPr/>
        </p:nvSpPr>
        <p:spPr>
          <a:xfrm>
            <a:off x="4012442" y="920802"/>
            <a:ext cx="2987100" cy="369332"/>
          </a:xfrm>
          <a:prstGeom prst="rect">
            <a:avLst/>
          </a:prstGeom>
        </p:spPr>
        <p:txBody>
          <a:bodyPr wrap="none">
            <a:spAutoFit/>
          </a:bodyPr>
          <a:lstStyle/>
          <a:p>
            <a:r>
              <a:rPr lang="en-US" dirty="0"/>
              <a:t>https://www.jimin.jp/english/</a:t>
            </a:r>
          </a:p>
        </p:txBody>
      </p:sp>
      <p:pic>
        <p:nvPicPr>
          <p:cNvPr id="1026" name="Picture 2" descr="https://github.com/1D8723/FBI/raw/main/css/fbi-internet-paym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836" y="1595649"/>
            <a:ext cx="2276475" cy="21336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38734" y="2129051"/>
            <a:ext cx="1078173" cy="1037230"/>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129051" y="2374710"/>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29050" y="2606723"/>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09818" y="2908679"/>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69498" y="2130316"/>
            <a:ext cx="1442943" cy="106682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15" name="Rectangle 14"/>
          <p:cNvSpPr/>
          <p:nvPr/>
        </p:nvSpPr>
        <p:spPr>
          <a:xfrm>
            <a:off x="3380056" y="3140693"/>
            <a:ext cx="548147"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66642" y="2866032"/>
            <a:ext cx="725951"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515585" y="2107519"/>
            <a:ext cx="723275" cy="369332"/>
          </a:xfrm>
          <a:prstGeom prst="rect">
            <a:avLst/>
          </a:prstGeom>
        </p:spPr>
        <p:txBody>
          <a:bodyPr wrap="none">
            <a:spAutoFit/>
          </a:bodyPr>
          <a:lstStyle/>
          <a:p>
            <a:r>
              <a:rPr lang="en-US" dirty="0">
                <a:solidFill>
                  <a:schemeClr val="bg2">
                    <a:lumMod val="50000"/>
                  </a:schemeClr>
                </a:solidFill>
              </a:rPr>
              <a:t>Japan</a:t>
            </a:r>
            <a:endParaRPr lang="en-US" dirty="0"/>
          </a:p>
        </p:txBody>
      </p:sp>
      <p:sp>
        <p:nvSpPr>
          <p:cNvPr id="18" name="Rectangle 17"/>
          <p:cNvSpPr/>
          <p:nvPr/>
        </p:nvSpPr>
        <p:spPr>
          <a:xfrm>
            <a:off x="2209818" y="2628256"/>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right</a:t>
            </a:r>
            <a:endParaRPr lang="en-US" dirty="0"/>
          </a:p>
        </p:txBody>
      </p:sp>
      <p:sp>
        <p:nvSpPr>
          <p:cNvPr id="20" name="Rectangle 19"/>
          <p:cNvSpPr/>
          <p:nvPr/>
        </p:nvSpPr>
        <p:spPr>
          <a:xfrm>
            <a:off x="3117644" y="2622493"/>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Left</a:t>
            </a:r>
            <a:endParaRPr lang="en-US" dirty="0"/>
          </a:p>
        </p:txBody>
      </p:sp>
      <p:pic>
        <p:nvPicPr>
          <p:cNvPr id="19" name="Picture 18"/>
          <p:cNvPicPr>
            <a:picLocks noChangeAspect="1"/>
          </p:cNvPicPr>
          <p:nvPr/>
        </p:nvPicPr>
        <p:blipFill>
          <a:blip r:embed="rId3"/>
          <a:stretch>
            <a:fillRect/>
          </a:stretch>
        </p:blipFill>
        <p:spPr>
          <a:xfrm>
            <a:off x="1893262" y="3996441"/>
            <a:ext cx="2304583" cy="2377977"/>
          </a:xfrm>
          <a:prstGeom prst="rect">
            <a:avLst/>
          </a:prstGeom>
        </p:spPr>
      </p:pic>
      <p:cxnSp>
        <p:nvCxnSpPr>
          <p:cNvPr id="33" name="Straight Connector 32"/>
          <p:cNvCxnSpPr/>
          <p:nvPr/>
        </p:nvCxnSpPr>
        <p:spPr>
          <a:xfrm>
            <a:off x="6582324" y="3166281"/>
            <a:ext cx="417218" cy="234635"/>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49421" y="2490716"/>
            <a:ext cx="612668" cy="369332"/>
          </a:xfrm>
          <a:prstGeom prst="rect">
            <a:avLst/>
          </a:prstGeom>
          <a:noFill/>
        </p:spPr>
        <p:txBody>
          <a:bodyPr wrap="none" rtlCol="0">
            <a:spAutoFit/>
          </a:bodyPr>
          <a:lstStyle/>
          <a:p>
            <a:r>
              <a:rPr lang="en-US" dirty="0" smtClean="0"/>
              <a:t>LEFT</a:t>
            </a:r>
            <a:endParaRPr lang="en-US" dirty="0"/>
          </a:p>
        </p:txBody>
      </p:sp>
      <p:cxnSp>
        <p:nvCxnSpPr>
          <p:cNvPr id="36" name="Straight Arrow Connector 35"/>
          <p:cNvCxnSpPr>
            <a:endCxn id="3" idx="0"/>
          </p:cNvCxnSpPr>
          <p:nvPr/>
        </p:nvCxnSpPr>
        <p:spPr>
          <a:xfrm>
            <a:off x="5505992" y="2606723"/>
            <a:ext cx="1076333" cy="424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106989" y="1372659"/>
            <a:ext cx="3164328" cy="369332"/>
          </a:xfrm>
          <a:prstGeom prst="rect">
            <a:avLst/>
          </a:prstGeom>
        </p:spPr>
        <p:txBody>
          <a:bodyPr wrap="none">
            <a:spAutoFit/>
          </a:bodyPr>
          <a:lstStyle/>
          <a:p>
            <a:r>
              <a:rPr lang="en-US" dirty="0"/>
              <a:t>https://www.npa.go.jp/english/</a:t>
            </a:r>
          </a:p>
        </p:txBody>
      </p:sp>
      <p:pic>
        <p:nvPicPr>
          <p:cNvPr id="38" name="Picture 37"/>
          <p:cNvPicPr>
            <a:picLocks noChangeAspect="1"/>
          </p:cNvPicPr>
          <p:nvPr/>
        </p:nvPicPr>
        <p:blipFill>
          <a:blip r:embed="rId4"/>
          <a:stretch>
            <a:fillRect/>
          </a:stretch>
        </p:blipFill>
        <p:spPr>
          <a:xfrm>
            <a:off x="7737079" y="366784"/>
            <a:ext cx="4390476" cy="4057143"/>
          </a:xfrm>
          <a:prstGeom prst="rect">
            <a:avLst/>
          </a:prstGeom>
        </p:spPr>
      </p:pic>
      <p:sp>
        <p:nvSpPr>
          <p:cNvPr id="43" name="Rectangle 42"/>
          <p:cNvSpPr/>
          <p:nvPr/>
        </p:nvSpPr>
        <p:spPr>
          <a:xfrm>
            <a:off x="2057209" y="5058612"/>
            <a:ext cx="1977939" cy="63591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479428" y="5000763"/>
            <a:ext cx="543739" cy="369332"/>
          </a:xfrm>
          <a:prstGeom prst="rect">
            <a:avLst/>
          </a:prstGeom>
        </p:spPr>
        <p:txBody>
          <a:bodyPr wrap="none">
            <a:spAutoFit/>
          </a:bodyPr>
          <a:lstStyle/>
          <a:p>
            <a:r>
              <a:rPr lang="en-US" dirty="0"/>
              <a:t>LPD</a:t>
            </a:r>
          </a:p>
        </p:txBody>
      </p:sp>
      <p:sp>
        <p:nvSpPr>
          <p:cNvPr id="45" name="Rectangle 44"/>
          <p:cNvSpPr/>
          <p:nvPr/>
        </p:nvSpPr>
        <p:spPr>
          <a:xfrm>
            <a:off x="2216028" y="5351127"/>
            <a:ext cx="1903085" cy="261610"/>
          </a:xfrm>
          <a:prstGeom prst="rect">
            <a:avLst/>
          </a:prstGeom>
        </p:spPr>
        <p:txBody>
          <a:bodyPr wrap="none">
            <a:spAutoFit/>
          </a:bodyPr>
          <a:lstStyle/>
          <a:p>
            <a:r>
              <a:rPr lang="en-US" sz="1100" dirty="0"/>
              <a:t>https://www.jimin.jp/english/</a:t>
            </a:r>
          </a:p>
        </p:txBody>
      </p:sp>
      <p:pic>
        <p:nvPicPr>
          <p:cNvPr id="47" name="Picture 46"/>
          <p:cNvPicPr>
            <a:picLocks noChangeAspect="1"/>
          </p:cNvPicPr>
          <p:nvPr/>
        </p:nvPicPr>
        <p:blipFill>
          <a:blip r:embed="rId3"/>
          <a:stretch>
            <a:fillRect/>
          </a:stretch>
        </p:blipFill>
        <p:spPr>
          <a:xfrm>
            <a:off x="4935382" y="3997581"/>
            <a:ext cx="2304583" cy="2377977"/>
          </a:xfrm>
          <a:prstGeom prst="rect">
            <a:avLst/>
          </a:prstGeom>
        </p:spPr>
      </p:pic>
      <p:sp>
        <p:nvSpPr>
          <p:cNvPr id="48" name="Rectangle 47"/>
          <p:cNvSpPr/>
          <p:nvPr/>
        </p:nvSpPr>
        <p:spPr>
          <a:xfrm>
            <a:off x="5099329" y="5059752"/>
            <a:ext cx="1977939" cy="63591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521548" y="5001903"/>
            <a:ext cx="2497800" cy="369332"/>
          </a:xfrm>
          <a:prstGeom prst="rect">
            <a:avLst/>
          </a:prstGeom>
        </p:spPr>
        <p:txBody>
          <a:bodyPr wrap="none">
            <a:spAutoFit/>
          </a:bodyPr>
          <a:lstStyle/>
          <a:p>
            <a:r>
              <a:rPr lang="en-US" dirty="0" err="1" smtClean="0"/>
              <a:t>Parlement</a:t>
            </a:r>
            <a:r>
              <a:rPr lang="en-US" dirty="0" smtClean="0"/>
              <a:t>, </a:t>
            </a:r>
            <a:r>
              <a:rPr lang="en-US" b="1" dirty="0"/>
              <a:t>Constitution </a:t>
            </a:r>
          </a:p>
        </p:txBody>
      </p:sp>
      <p:sp>
        <p:nvSpPr>
          <p:cNvPr id="50" name="Rectangle 49"/>
          <p:cNvSpPr/>
          <p:nvPr/>
        </p:nvSpPr>
        <p:spPr>
          <a:xfrm>
            <a:off x="5258148" y="5352267"/>
            <a:ext cx="1903085" cy="261610"/>
          </a:xfrm>
          <a:prstGeom prst="rect">
            <a:avLst/>
          </a:prstGeom>
        </p:spPr>
        <p:txBody>
          <a:bodyPr wrap="none">
            <a:spAutoFit/>
          </a:bodyPr>
          <a:lstStyle/>
          <a:p>
            <a:r>
              <a:rPr lang="en-US" sz="1100" dirty="0"/>
              <a:t>https://www.jimin.jp/english/</a:t>
            </a:r>
          </a:p>
        </p:txBody>
      </p:sp>
      <p:sp>
        <p:nvSpPr>
          <p:cNvPr id="46" name="Right Arrow 45"/>
          <p:cNvSpPr/>
          <p:nvPr/>
        </p:nvSpPr>
        <p:spPr>
          <a:xfrm>
            <a:off x="4284311" y="4722125"/>
            <a:ext cx="651071" cy="890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799611" y="3471797"/>
            <a:ext cx="651071" cy="890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278813" y="5583350"/>
            <a:ext cx="1677062" cy="230832"/>
          </a:xfrm>
          <a:prstGeom prst="rect">
            <a:avLst/>
          </a:prstGeom>
        </p:spPr>
        <p:txBody>
          <a:bodyPr wrap="none">
            <a:spAutoFit/>
          </a:bodyPr>
          <a:lstStyle/>
          <a:p>
            <a:r>
              <a:rPr lang="en-US" sz="900" dirty="0"/>
              <a:t>https://www.sangiin.go.jp/eng/</a:t>
            </a:r>
          </a:p>
        </p:txBody>
      </p:sp>
      <p:sp>
        <p:nvSpPr>
          <p:cNvPr id="53" name="Rectangle 52"/>
          <p:cNvSpPr/>
          <p:nvPr/>
        </p:nvSpPr>
        <p:spPr>
          <a:xfrm>
            <a:off x="7403912" y="5629516"/>
            <a:ext cx="4835106" cy="1200329"/>
          </a:xfrm>
          <a:prstGeom prst="rect">
            <a:avLst/>
          </a:prstGeom>
        </p:spPr>
        <p:txBody>
          <a:bodyPr wrap="none">
            <a:spAutoFit/>
          </a:bodyPr>
          <a:lstStyle/>
          <a:p>
            <a:r>
              <a:rPr lang="en-US" b="1" dirty="0"/>
              <a:t>Article 1.</a:t>
            </a:r>
            <a:r>
              <a:rPr lang="en-US" dirty="0"/>
              <a:t> The Emperor shall be the symbol of the </a:t>
            </a:r>
            <a:endParaRPr lang="en-US" dirty="0" smtClean="0"/>
          </a:p>
          <a:p>
            <a:r>
              <a:rPr lang="en-US" dirty="0" smtClean="0"/>
              <a:t>State </a:t>
            </a:r>
            <a:r>
              <a:rPr lang="en-US" dirty="0"/>
              <a:t>and of the unity of the people, </a:t>
            </a:r>
            <a:endParaRPr lang="en-US" dirty="0" smtClean="0"/>
          </a:p>
          <a:p>
            <a:r>
              <a:rPr lang="en-US" dirty="0" smtClean="0"/>
              <a:t>deriving </a:t>
            </a:r>
            <a:r>
              <a:rPr lang="en-US" dirty="0"/>
              <a:t>his position from the will of the people </a:t>
            </a:r>
            <a:endParaRPr lang="en-US" dirty="0" smtClean="0"/>
          </a:p>
          <a:p>
            <a:r>
              <a:rPr lang="en-US" dirty="0" smtClean="0"/>
              <a:t>with </a:t>
            </a:r>
            <a:r>
              <a:rPr lang="en-US" dirty="0"/>
              <a:t>whom resides sovereign power.</a:t>
            </a:r>
            <a:endParaRPr lang="en-US" b="1" i="0" dirty="0">
              <a:solidFill>
                <a:srgbClr val="333333"/>
              </a:solidFill>
              <a:effectLst/>
              <a:latin typeface="Verdana" panose="020B0604030504040204" pitchFamily="34" charset="0"/>
            </a:endParaRPr>
          </a:p>
        </p:txBody>
      </p:sp>
      <p:sp>
        <p:nvSpPr>
          <p:cNvPr id="54" name="Rectangle 53"/>
          <p:cNvSpPr/>
          <p:nvPr/>
        </p:nvSpPr>
        <p:spPr>
          <a:xfrm>
            <a:off x="7806092" y="4696166"/>
            <a:ext cx="3322384" cy="369332"/>
          </a:xfrm>
          <a:prstGeom prst="rect">
            <a:avLst/>
          </a:prstGeom>
        </p:spPr>
        <p:txBody>
          <a:bodyPr wrap="none">
            <a:spAutoFit/>
          </a:bodyPr>
          <a:lstStyle/>
          <a:p>
            <a:r>
              <a:rPr lang="en-US" smtClean="0">
                <a:solidFill>
                  <a:srgbClr val="666666"/>
                </a:solidFill>
                <a:latin typeface="ヒラギノ角ゴ Pro W3"/>
              </a:rPr>
              <a:t> LDP President Fumio Kishida,</a:t>
            </a:r>
            <a:endParaRPr lang="en-US" dirty="0"/>
          </a:p>
        </p:txBody>
      </p:sp>
      <p:sp>
        <p:nvSpPr>
          <p:cNvPr id="55" name="Rectangle 54"/>
          <p:cNvSpPr/>
          <p:nvPr/>
        </p:nvSpPr>
        <p:spPr>
          <a:xfrm>
            <a:off x="7826131" y="5029887"/>
            <a:ext cx="6096000" cy="646331"/>
          </a:xfrm>
          <a:prstGeom prst="rect">
            <a:avLst/>
          </a:prstGeom>
        </p:spPr>
        <p:txBody>
          <a:bodyPr>
            <a:spAutoFit/>
          </a:bodyPr>
          <a:lstStyle/>
          <a:p>
            <a:r>
              <a:rPr lang="en-US" dirty="0">
                <a:solidFill>
                  <a:srgbClr val="666666"/>
                </a:solidFill>
                <a:latin typeface="ヒラギノ角ゴ Pro W3"/>
              </a:rPr>
              <a:t>achieve the United Nations target of ending starvation by 2030.</a:t>
            </a:r>
            <a:endParaRPr lang="en-US" dirty="0"/>
          </a:p>
        </p:txBody>
      </p:sp>
    </p:spTree>
    <p:extLst>
      <p:ext uri="{BB962C8B-B14F-4D97-AF65-F5344CB8AC3E}">
        <p14:creationId xmlns:p14="http://schemas.microsoft.com/office/powerpoint/2010/main" val="44686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6389225" y="3784922"/>
            <a:ext cx="2951001" cy="646331"/>
          </a:xfrm>
          <a:prstGeom prst="rect">
            <a:avLst/>
          </a:prstGeom>
          <a:noFill/>
        </p:spPr>
        <p:txBody>
          <a:bodyPr wrap="none" rtlCol="0">
            <a:spAutoFit/>
          </a:bodyPr>
          <a:lstStyle/>
          <a:p>
            <a:r>
              <a:rPr lang="en-US" dirty="0" err="1" smtClean="0"/>
              <a:t>nonPoliceQOS.REPORT</a:t>
            </a:r>
            <a:r>
              <a:rPr lang="en-US" dirty="0" smtClean="0"/>
              <a:t>=100%</a:t>
            </a:r>
          </a:p>
          <a:p>
            <a:r>
              <a:rPr lang="en-US" dirty="0" err="1" smtClean="0"/>
              <a:t>nonPoliceCfgLogcial</a:t>
            </a:r>
            <a:endParaRPr lang="en-US" dirty="0"/>
          </a:p>
        </p:txBody>
      </p:sp>
    </p:spTree>
    <p:extLst>
      <p:ext uri="{BB962C8B-B14F-4D97-AF65-F5344CB8AC3E}">
        <p14:creationId xmlns:p14="http://schemas.microsoft.com/office/powerpoint/2010/main" val="21413107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TotalTime>
  <Words>2085</Words>
  <Application>Microsoft Office PowerPoint</Application>
  <PresentationFormat>Widescreen</PresentationFormat>
  <Paragraphs>748</Paragraphs>
  <Slides>50</Slides>
  <Notes>18</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64" baseType="lpstr">
      <vt:lpstr>Arial</vt:lpstr>
      <vt:lpstr>Calibri</vt:lpstr>
      <vt:lpstr>Calibri Light</vt:lpstr>
      <vt:lpstr>frutiger_medium</vt:lpstr>
      <vt:lpstr>FrutigerNextW04-Regular</vt:lpstr>
      <vt:lpstr>MuseoSans-300</vt:lpstr>
      <vt:lpstr>MuseoSansCond-500</vt:lpstr>
      <vt:lpstr>Roboto</vt:lpstr>
      <vt:lpstr>Times New Roman</vt:lpstr>
      <vt:lpstr>Univers LT Std</vt:lpstr>
      <vt:lpstr>Verdana</vt:lpstr>
      <vt:lpstr>ヒラギノ角ゴ Pro W3</vt: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Tarrant County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User_Kiosk_LL_Public</dc:creator>
  <cp:lastModifiedBy>User_Kiosk_LL_Public</cp:lastModifiedBy>
  <cp:revision>33</cp:revision>
  <dcterms:created xsi:type="dcterms:W3CDTF">2023-04-04T14:27:43Z</dcterms:created>
  <dcterms:modified xsi:type="dcterms:W3CDTF">2023-04-14T18:54:37Z</dcterms:modified>
</cp:coreProperties>
</file>